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52" r:id="rId5"/>
  </p:sldMasterIdLst>
  <p:notesMasterIdLst>
    <p:notesMasterId r:id="rId32"/>
  </p:notesMasterIdLst>
  <p:handoutMasterIdLst>
    <p:handoutMasterId r:id="rId33"/>
  </p:handoutMasterIdLst>
  <p:sldIdLst>
    <p:sldId id="1565" r:id="rId6"/>
    <p:sldId id="1577" r:id="rId7"/>
    <p:sldId id="1563" r:id="rId8"/>
    <p:sldId id="1578" r:id="rId9"/>
    <p:sldId id="1598" r:id="rId10"/>
    <p:sldId id="1599" r:id="rId11"/>
    <p:sldId id="1601" r:id="rId12"/>
    <p:sldId id="1614" r:id="rId13"/>
    <p:sldId id="1605" r:id="rId14"/>
    <p:sldId id="1579" r:id="rId15"/>
    <p:sldId id="1619" r:id="rId16"/>
    <p:sldId id="1620" r:id="rId17"/>
    <p:sldId id="1615" r:id="rId18"/>
    <p:sldId id="1621" r:id="rId19"/>
    <p:sldId id="1616" r:id="rId20"/>
    <p:sldId id="1587" r:id="rId21"/>
    <p:sldId id="1591" r:id="rId22"/>
    <p:sldId id="1586" r:id="rId23"/>
    <p:sldId id="1606" r:id="rId24"/>
    <p:sldId id="1590" r:id="rId25"/>
    <p:sldId id="1622" r:id="rId26"/>
    <p:sldId id="1607" r:id="rId27"/>
    <p:sldId id="1617" r:id="rId28"/>
    <p:sldId id="1623" r:id="rId29"/>
    <p:sldId id="1570" r:id="rId30"/>
    <p:sldId id="160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SECTION" id="{79449286-A92F-4E9D-B135-AEC85A2A5229}">
          <p14:sldIdLst>
            <p14:sldId id="1565"/>
          </p14:sldIdLst>
        </p14:section>
        <p14:section name="Microsoft Connect Light Template" id="{E1C8FB21-FF75-44A0-8090-B2FB240B014B}">
          <p14:sldIdLst>
            <p14:sldId id="1577"/>
            <p14:sldId id="1563"/>
            <p14:sldId id="1578"/>
            <p14:sldId id="1598"/>
            <p14:sldId id="1599"/>
            <p14:sldId id="1601"/>
            <p14:sldId id="1614"/>
            <p14:sldId id="1605"/>
            <p14:sldId id="1579"/>
            <p14:sldId id="1619"/>
            <p14:sldId id="1620"/>
            <p14:sldId id="1615"/>
            <p14:sldId id="1621"/>
            <p14:sldId id="1616"/>
            <p14:sldId id="1587"/>
            <p14:sldId id="1591"/>
            <p14:sldId id="1586"/>
            <p14:sldId id="1606"/>
            <p14:sldId id="1590"/>
            <p14:sldId id="1622"/>
            <p14:sldId id="1607"/>
            <p14:sldId id="1617"/>
            <p14:sldId id="1623"/>
            <p14:sldId id="1570"/>
            <p14:sldId id="1608"/>
          </p14:sldIdLst>
        </p14:section>
        <p14:section name="Microsoft Connect Dark Template" id="{BB00CB64-77A4-4BA9-B0A0-EF2154DA30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itlyn Ryan" initials="CR" lastIdx="5" clrIdx="4">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23D20"/>
    <a:srgbClr val="000000"/>
    <a:srgbClr val="107C10"/>
    <a:srgbClr val="FFB900"/>
    <a:srgbClr val="E81123"/>
    <a:srgbClr val="008272"/>
    <a:srgbClr val="5C2D91"/>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79" autoAdjust="0"/>
  </p:normalViewPr>
  <p:slideViewPr>
    <p:cSldViewPr snapToGrid="0">
      <p:cViewPr varScale="1">
        <p:scale>
          <a:sx n="87" d="100"/>
          <a:sy n="87" d="100"/>
        </p:scale>
        <p:origin x="1326"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9:33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9:31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21861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000" dirty="0"/>
          </a:p>
          <a:p>
            <a:pPr marL="171450" lvl="0" indent="-171450">
              <a:buFont typeface="Arial" panose="020B0604020202020204" pitchFamily="34" charset="0"/>
              <a:buChar char="•"/>
            </a:pPr>
            <a:r>
              <a:rPr lang="en-US" sz="1000" dirty="0"/>
              <a:t>Artificial Intelligence is anything that makes machines smart</a:t>
            </a:r>
          </a:p>
          <a:p>
            <a:pPr marL="171450" lvl="0" indent="-171450">
              <a:buFont typeface="Arial" panose="020B0604020202020204" pitchFamily="34" charset="0"/>
              <a:buChar char="•"/>
            </a:pPr>
            <a:r>
              <a:rPr lang="en-US" sz="1000" dirty="0"/>
              <a:t>Machine learning is a technique for doing that, a very popular one</a:t>
            </a:r>
          </a:p>
          <a:p>
            <a:pPr marL="171450" lvl="0" indent="-171450">
              <a:buFont typeface="Arial" panose="020B0604020202020204" pitchFamily="34" charset="0"/>
              <a:buChar char="•"/>
            </a:pPr>
            <a:r>
              <a:rPr lang="en-US" sz="1000" dirty="0"/>
              <a:t>You can create machine learning models, we will see that later in this session</a:t>
            </a:r>
          </a:p>
          <a:p>
            <a:pPr marL="171450" lvl="0" indent="-171450">
              <a:buFont typeface="Arial" panose="020B0604020202020204" pitchFamily="34" charset="0"/>
              <a:buChar char="•"/>
            </a:pPr>
            <a:r>
              <a:rPr lang="en-US" sz="1000" dirty="0"/>
              <a:t>BUT, what if you can use machine learning like using a library?</a:t>
            </a:r>
          </a:p>
          <a:p>
            <a:pPr marL="171450" lvl="0" indent="-171450">
              <a:buFont typeface="Arial" panose="020B0604020202020204" pitchFamily="34" charset="0"/>
              <a:buChar char="•"/>
            </a:pPr>
            <a:r>
              <a:rPr lang="en-US" sz="1000" dirty="0"/>
              <a:t>Like pdf libraries – we are happy to call them but none of us know how they work</a:t>
            </a:r>
          </a:p>
          <a:p>
            <a:pPr marL="171450" lvl="0" indent="-171450">
              <a:buFont typeface="Arial" panose="020B0604020202020204" pitchFamily="34" charset="0"/>
              <a:buChar char="•"/>
            </a:pPr>
            <a:r>
              <a:rPr lang="en-US" dirty="0"/>
              <a:t>We are very comfortable with abstraction</a:t>
            </a:r>
            <a:endParaRPr lang="en-US" dirty="0">
              <a:cs typeface="Segoe UI Light"/>
            </a:endParaRPr>
          </a:p>
          <a:p>
            <a:pPr marL="171450" lvl="0" indent="-171450">
              <a:buFont typeface="Arial" panose="020B0604020202020204" pitchFamily="34" charset="0"/>
              <a:buChar char="•"/>
            </a:pPr>
            <a:r>
              <a:rPr lang="en-US" sz="1000" dirty="0"/>
              <a:t>As developers we should not be afraid to use these machine learning libraries</a:t>
            </a:r>
          </a:p>
          <a:p>
            <a:pPr marL="171450" lvl="0" indent="-171450">
              <a:buFont typeface="Arial" panose="020B0604020202020204" pitchFamily="34" charset="0"/>
              <a:buChar char="•"/>
            </a:pPr>
            <a:r>
              <a:rPr lang="en-US" sz="1000" dirty="0"/>
              <a:t>Instead of trying to be intelligent about the libraries we write, let’s instead use intelligent libraries</a:t>
            </a:r>
          </a:p>
          <a:p>
            <a:pPr marL="171450" lvl="0" indent="-171450">
              <a:buFont typeface="Arial" panose="020B0604020202020204" pitchFamily="34" charset="0"/>
              <a:buChar char="•"/>
            </a:pPr>
            <a:r>
              <a:rPr lang="en-US" sz="1000" dirty="0"/>
              <a:t>We have the services and tools to do it:</a:t>
            </a:r>
          </a:p>
          <a:p>
            <a:pPr marL="388712" lvl="1" indent="-171450"/>
            <a:r>
              <a:rPr lang="en-US" sz="1000" dirty="0"/>
              <a:t>Services: Cognitive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0222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433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085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dirty="0"/>
              <a:t>Notice how easy it was to infuse AI into a standard application</a:t>
            </a:r>
          </a:p>
          <a:p>
            <a:pPr marL="388712" lvl="1" indent="-171450"/>
            <a:r>
              <a:rPr lang="en-US" sz="1000" dirty="0"/>
              <a:t>You could have easily called the rest API</a:t>
            </a:r>
          </a:p>
          <a:p>
            <a:pPr marL="388712" lvl="1" indent="-171450"/>
            <a:r>
              <a:rPr lang="en-US" sz="1000" dirty="0"/>
              <a:t>Here, we used </a:t>
            </a:r>
            <a:r>
              <a:rPr lang="en-US" sz="1000" dirty="0" err="1"/>
              <a:t>CoreML</a:t>
            </a:r>
            <a:r>
              <a:rPr lang="en-US" sz="1000" dirty="0"/>
              <a:t> locally</a:t>
            </a:r>
          </a:p>
          <a:p>
            <a:pPr marL="171450" lvl="0" indent="-171450">
              <a:buFont typeface="Arial" panose="020B0604020202020204" pitchFamily="34" charset="0"/>
              <a:buChar char="•"/>
            </a:pPr>
            <a:r>
              <a:rPr lang="en-US" sz="1000" dirty="0"/>
              <a:t>As you were watching,  hopefully you were inspired by these services and how you can incorporate them into your existing applications</a:t>
            </a:r>
          </a:p>
          <a:p>
            <a:pPr marL="171450" lvl="0" indent="-171450">
              <a:buFont typeface="Arial" panose="020B0604020202020204" pitchFamily="34" charset="0"/>
              <a:buChar char="•"/>
            </a:pPr>
            <a:r>
              <a:rPr lang="en-US" sz="1000" dirty="0"/>
              <a:t>SUMMARY – Applications of the future are AI infused</a:t>
            </a:r>
            <a:br>
              <a:rPr lang="en-US" sz="1000" dirty="0"/>
            </a:br>
            <a:br>
              <a:rPr lang="en-US" sz="1000" dirty="0"/>
            </a:br>
            <a:endParaRPr lang="en-US" sz="1000" dirty="0"/>
          </a:p>
          <a:p>
            <a:pPr marL="171450" lvl="0" indent="-171450">
              <a:buFont typeface="Arial" panose="020B0604020202020204" pitchFamily="34" charset="0"/>
              <a:buChar char="•"/>
            </a:pPr>
            <a:r>
              <a:rPr lang="en-US" sz="1000" dirty="0"/>
              <a:t>TRANSITION – Applications of the Future provide New App Experiences</a:t>
            </a:r>
          </a:p>
          <a:p>
            <a:pPr marL="171450" lvl="0" indent="-171450">
              <a:buFont typeface="Arial" panose="020B0604020202020204" pitchFamily="34" charset="0"/>
              <a:buChar char="•"/>
            </a:pPr>
            <a:r>
              <a:rPr lang="en-US" sz="1000" dirty="0"/>
              <a:t>Technology is moving to a place where computers need to adapt to us and not the other way around</a:t>
            </a:r>
          </a:p>
          <a:p>
            <a:pPr marL="171450" lvl="0" indent="-171450">
              <a:buFont typeface="Arial" panose="020B0604020202020204" pitchFamily="34" charset="0"/>
              <a:buChar char="•"/>
            </a:pPr>
            <a:r>
              <a:rPr lang="en-US" sz="1000" dirty="0"/>
              <a:t>“You’re not using it right” is no longer something we can say</a:t>
            </a:r>
          </a:p>
          <a:p>
            <a:pPr marL="171450" lvl="0" indent="-171450">
              <a:buFont typeface="Arial" panose="020B0604020202020204" pitchFamily="34" charset="0"/>
              <a:buChar char="•"/>
            </a:pPr>
            <a:r>
              <a:rPr lang="en-US" sz="1000" dirty="0"/>
              <a:t>Great example of this new style of these new app experiences are bots</a:t>
            </a:r>
          </a:p>
          <a:p>
            <a:pPr marL="171450" lvl="0" indent="-171450">
              <a:buFont typeface="Arial" panose="020B0604020202020204" pitchFamily="34" charset="0"/>
              <a:buChar char="•"/>
            </a:pPr>
            <a:endParaRPr lang="en-US" sz="10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74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404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SUMMARY (</a:t>
            </a:r>
            <a:r>
              <a:rPr lang="en-US" dirty="0">
                <a:solidFill>
                  <a:prstClr val="black"/>
                </a:solidFill>
              </a:rPr>
              <a:t>AI Infused, </a:t>
            </a:r>
            <a:r>
              <a:rPr kumimoji="0" lang="en-US" b="0" i="0" u="none" strike="noStrike" kern="1200" cap="none" spc="0" normalizeH="0" baseline="0" noProof="0" dirty="0">
                <a:ln>
                  <a:noFill/>
                </a:ln>
                <a:solidFill>
                  <a:prstClr val="black"/>
                </a:solidFill>
                <a:effectLst/>
                <a:uLnTx/>
                <a:uFillTx/>
                <a:latin typeface="Segoe UI Light" pitchFamily="34" charset="0"/>
                <a:ea typeface="+mn-ea"/>
                <a:cs typeface="+mn-cs"/>
              </a:rPr>
              <a:t>New App Experiences)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The other key attribute we saw is data-driven.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Apps of the future sit on top of huge amounts of data.</a:t>
            </a:r>
          </a:p>
          <a:p>
            <a:pPr marL="388712" lvl="1" indent="-171450">
              <a:defRPr/>
            </a:pPr>
            <a:r>
              <a:rPr lang="en-US" dirty="0">
                <a:solidFill>
                  <a:prstClr val="black"/>
                </a:solidFill>
              </a:rPr>
              <a:t>The data volumes are exploding, more data has been created in the past two years than in the entire previous history of the human race.</a:t>
            </a:r>
          </a:p>
          <a:p>
            <a:pPr marL="388712" lvl="1" indent="-171450">
              <a:defRPr/>
            </a:pPr>
            <a:r>
              <a:rPr lang="en-US" dirty="0">
                <a:solidFill>
                  <a:prstClr val="black"/>
                </a:solidFill>
              </a:rPr>
              <a:t>Data is growing faster than ever before and by the year 2020, about 1.7 megabytes of new information will be created every second for every human being on the planet.</a:t>
            </a: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You, as a developer, will take the most out of that data to provide great experiences to your users. It could be recommending a shopping item, finding you a friend, removing spam from your inbox or estimating the arrival time for your car.</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That is the concept of machine learning.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741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Your boss comes in and says, you need to create an application that can read numbers</a:t>
            </a:r>
          </a:p>
          <a:p>
            <a:pPr marL="171450" indent="-171450">
              <a:buFont typeface="Arial" panose="020B0604020202020204" pitchFamily="34" charset="0"/>
              <a:buChar char="•"/>
            </a:pPr>
            <a:r>
              <a:rPr lang="en-US" dirty="0"/>
              <a:t>How would you go about doing that?</a:t>
            </a:r>
          </a:p>
          <a:p>
            <a:pPr marL="388712" lvl="1" indent="-171450"/>
            <a:r>
              <a:rPr lang="en-US" dirty="0"/>
              <a:t>Input</a:t>
            </a:r>
          </a:p>
          <a:p>
            <a:pPr marL="388712" lvl="1" indent="-171450"/>
            <a:r>
              <a:rPr lang="en-US" dirty="0"/>
              <a:t>Output</a:t>
            </a:r>
          </a:p>
          <a:p>
            <a:pPr marL="388712" lvl="1" indent="-171450"/>
            <a:r>
              <a:rPr lang="en-US" dirty="0"/>
              <a:t>Examples</a:t>
            </a:r>
          </a:p>
          <a:p>
            <a:pPr marL="388712" lvl="1" indent="-171450"/>
            <a:r>
              <a:rPr lang="en-US" dirty="0"/>
              <a:t>Algorithms</a:t>
            </a:r>
          </a:p>
          <a:p>
            <a:pPr marL="171450" indent="-171450">
              <a:buFont typeface="Arial" panose="020B0604020202020204" pitchFamily="34" charset="0"/>
              <a:buChar char="•"/>
            </a:pPr>
            <a:r>
              <a:rPr lang="en-US" dirty="0"/>
              <a:t>For 1s – look for black pixels in the middle</a:t>
            </a:r>
          </a:p>
          <a:p>
            <a:pPr marL="388712" lvl="1" indent="-171450"/>
            <a:r>
              <a:rPr lang="en-US" dirty="0"/>
              <a:t>7s?</a:t>
            </a:r>
          </a:p>
          <a:p>
            <a:pPr marL="171450" indent="-171450">
              <a:buFont typeface="Arial" panose="020B0604020202020204" pitchFamily="34" charset="0"/>
              <a:buChar char="•"/>
            </a:pPr>
            <a:r>
              <a:rPr lang="en-US" dirty="0"/>
              <a:t>Get a problem – make steps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5811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other approach to this problem is machine learning</a:t>
            </a:r>
          </a:p>
          <a:p>
            <a:pPr marL="171450" indent="-171450">
              <a:buFont typeface="Arial" panose="020B0604020202020204" pitchFamily="34" charset="0"/>
              <a:buChar char="•"/>
            </a:pPr>
            <a:r>
              <a:rPr lang="en-US"/>
              <a:t>In machine learning, we don’t talk in terms of steps that we program anymore, we use examples and we make the computer think about the steps.</a:t>
            </a:r>
          </a:p>
          <a:p>
            <a:pPr marL="171450" indent="-171450">
              <a:buFont typeface="Arial" panose="020B0604020202020204" pitchFamily="34" charset="0"/>
              <a:buChar char="•"/>
            </a:pPr>
            <a:r>
              <a:rPr lang="en-US"/>
              <a:t>We don’t use code anymore, we create models that are able to learn from those examples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8592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process we follow to use machine learning are different than the one we use for traditional development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2007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as developers we like tools, what are the tools you can use for this new way of development?</a:t>
            </a:r>
          </a:p>
          <a:p>
            <a:pPr marL="171450" indent="-171450">
              <a:buFont typeface="Arial" panose="020B0604020202020204" pitchFamily="34" charset="0"/>
              <a:buChar char="•"/>
            </a:pPr>
            <a:r>
              <a:rPr lang="en-US"/>
              <a:t>You have to separate in two things: tools and frameworks</a:t>
            </a:r>
          </a:p>
          <a:p>
            <a:pPr marL="171450" indent="-171450">
              <a:buFont typeface="Arial" panose="020B0604020202020204" pitchFamily="34" charset="0"/>
              <a:buChar char="•"/>
            </a:pPr>
            <a:r>
              <a:rPr lang="en-US"/>
              <a:t>In Microsoft we love providing the tools that make you productive and AI is no different. At Ignite we released VS Code Tools for AI, which helps you create these models from Visual Studio Code. We also provide Azure Machine Learning Studio, where you can basically use drag and drop to create your models. We also released at Ignite Azure Machine Learning Workbench, which can help you be more productive working with the data wrangling needed for AI.</a:t>
            </a:r>
          </a:p>
          <a:p>
            <a:pPr marL="171450" indent="-171450">
              <a:buFont typeface="Arial" panose="020B0604020202020204" pitchFamily="34" charset="0"/>
              <a:buChar char="•"/>
            </a:pPr>
            <a:r>
              <a:rPr lang="en-US"/>
              <a:t>And just like we always do in Microsoft now, these tools work on top of any framework</a:t>
            </a:r>
          </a:p>
          <a:p>
            <a:pPr marL="171450" indent="-171450">
              <a:buFont typeface="Arial" panose="020B0604020202020204" pitchFamily="34" charset="0"/>
              <a:buChar char="•"/>
            </a:pPr>
            <a:r>
              <a:rPr lang="en-US"/>
              <a:t>So what tool is missing here? There’s one tool that we all love which is missing here. Today, I’m happy to announce a new member of this AI toolset… Visual Studio!!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1781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https://channel9.msdn.com/Events/Connect/2017/K101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30864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Studio Tools for AI is an extension to the Visual Studio IDE that help you create AI models easily and be very productive, the Visual Studio way. Think about all the wonders of Visual Studio but focused on AI model development, </a:t>
            </a:r>
            <a:r>
              <a:rPr lang="en-US" err="1"/>
              <a:t>Intellisense</a:t>
            </a:r>
            <a:r>
              <a:rPr lang="en-US"/>
              <a:t>, debugging, code editing… All integrated with Azure services so you can leverage the cloud from the IDE to scale your development and deploy anywhere.</a:t>
            </a:r>
          </a:p>
          <a:p>
            <a:endParaRPr lang="en-US"/>
          </a:p>
          <a:p>
            <a:r>
              <a:rPr lang="en-US"/>
              <a:t>Let’s see it in a demo…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9713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demo:</a:t>
            </a:r>
          </a:p>
          <a:p>
            <a:pPr marL="171450" indent="-171450">
              <a:buFont typeface="Arial" panose="020B0604020202020204" pitchFamily="34" charset="0"/>
              <a:buChar char="•"/>
            </a:pPr>
            <a:r>
              <a:rPr lang="en-US" dirty="0"/>
              <a:t>So, we can build the model and we can train it using Azure VMs or Azure Batch AI.</a:t>
            </a:r>
          </a:p>
          <a:p>
            <a:pPr marL="171450" indent="-171450">
              <a:buFont typeface="Arial" panose="020B0604020202020204" pitchFamily="34" charset="0"/>
              <a:buChar char="•"/>
            </a:pPr>
            <a:r>
              <a:rPr lang="en-US" dirty="0"/>
              <a:t>But I can see another node in here… Azure Machine Learning.</a:t>
            </a:r>
          </a:p>
          <a:p>
            <a:pPr marL="171450" indent="-171450">
              <a:buFont typeface="Arial" panose="020B0604020202020204" pitchFamily="34" charset="0"/>
              <a:buChar char="•"/>
            </a:pPr>
            <a:r>
              <a:rPr lang="en-US" dirty="0"/>
              <a:t>You know better than anybody than when the project gets more complex you need better management. You need source control for models, you need to manage the data that was used on each experiment, and compare experiments no matter who created them, or collaborate with other people in the team. That’s Azure Machine Learning, and you have it fully integrated with Visual Studio Tools for AI.</a:t>
            </a:r>
          </a:p>
          <a:p>
            <a:pPr marL="171450" indent="-171450">
              <a:buFont typeface="Arial" panose="020B0604020202020204" pitchFamily="34" charset="0"/>
              <a:buChar char="•"/>
            </a:pPr>
            <a:r>
              <a:rPr lang="en-US" dirty="0"/>
              <a:t>[move to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28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The other big thing that Azure Machine Learning provides is model management. </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Once you have the model, you have to deploy the model somewhere and that is exactly what Azure Machine Learning does too.</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When can you deploy the model? Well, it depends… If you are creating a check recognition you will probably host this AI model in the cloud. But if you are creating a self-driving car you may want this model to be in the car itself, to get better latency and don’t crash when you get in a tunnel. Or you may want to deploy it on-premises, if you have your data there.</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Azure Machine Learning can help you deploy that AI on any of those places. I can deploy it to the cloud, on a virtual machine, a container or even in SQL DB. Or I can use Spark for huge scale.</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I can also deploy it on-premises, directly to my SQL Server where the data is or in Microsoft Machine Learning Server.</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And finally, I can even deploy it all the way to the edge. Azure Machine Learning is integrated with Azure IoT Edge, so you can deploy these models to your IoT devices, like a factory or why not, a self-driven car is that’s your thing.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9:31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7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Actually, today we are announcing the public preview of Azure IoT Edge too so you have all the pieces you need to deploy your models all the way from the cloud to the IoT Edge. Azure IoT Edge is integrated with Azure Machine Learning, so directly from there you can deploy your models to your IoT devices. Very cool.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30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about .NET? I know a lot of you are .NET developers. We also have you covered. One of the targets you have available for running these models is .NET, so you can use it directly from your .NET applications.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29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 hope this session helped you a little bit for getting started with AI. Remember the three things you can do:</a:t>
            </a:r>
          </a:p>
          <a:p>
            <a:pPr marL="388712" lvl="1" indent="-171450">
              <a:buFont typeface="Arial" panose="020B0604020202020204" pitchFamily="34" charset="0"/>
              <a:buChar char="•"/>
            </a:pPr>
            <a:r>
              <a:rPr lang="en-US"/>
              <a:t>Infuse AI in your applications. You can use Cognitive Services and with just a little bit of code you can add magic to your applications.</a:t>
            </a:r>
          </a:p>
          <a:p>
            <a:pPr marL="388712" lvl="1" indent="-171450">
              <a:buFont typeface="Arial" panose="020B0604020202020204" pitchFamily="34" charset="0"/>
              <a:buChar char="•"/>
            </a:pPr>
            <a:r>
              <a:rPr lang="en-US"/>
              <a:t>Create new experiences. You can use Bot Service and LUIS to create intelligent bots that understand your users.</a:t>
            </a:r>
          </a:p>
          <a:p>
            <a:pPr marL="388712" lvl="1" indent="-171450">
              <a:buFont typeface="Arial" panose="020B0604020202020204" pitchFamily="34" charset="0"/>
              <a:buChar char="•"/>
            </a:pPr>
            <a:r>
              <a:rPr lang="en-US"/>
              <a:t>Reason on top of your data. You can create your own AI models and we provide the tools and the services to make it easier for you and more productive. </a:t>
            </a:r>
          </a:p>
          <a:p>
            <a:pPr marL="217262" lvl="1" indent="0">
              <a:buFont typeface="Arial" panose="020B0604020202020204" pitchFamily="34" charset="0"/>
              <a:buNone/>
            </a:pPr>
            <a:endParaRPr lang="en-US"/>
          </a:p>
          <a:p>
            <a:pPr marL="171450" lvl="0" indent="-171450">
              <a:buFont typeface="Arial" panose="020B0604020202020204" pitchFamily="34" charset="0"/>
              <a:buChar char="•"/>
            </a:pPr>
            <a:r>
              <a:rPr lang="en-US"/>
              <a:t>If you want to learn more about AI and become an AI developer, today we are launching the AI school. A place where we will keep posting courses and resources for you to learn all the techniques to be an AI developer.</a:t>
            </a:r>
          </a:p>
          <a:p>
            <a:pPr marL="171450" lvl="0" indent="-171450">
              <a:buFont typeface="Arial" panose="020B0604020202020204" pitchFamily="34" charset="0"/>
              <a:buChar char="•"/>
            </a:pPr>
            <a:r>
              <a:rPr lang="en-US"/>
              <a:t>Thank you!!</a:t>
            </a:r>
          </a:p>
          <a:p>
            <a:pPr marL="0" lv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104296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7999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Introduction</a:t>
            </a:r>
          </a:p>
          <a:p>
            <a:pPr marL="171450" indent="-171450">
              <a:buFont typeface="Arial" panose="020B0604020202020204" pitchFamily="34" charset="0"/>
              <a:buChar char="•"/>
            </a:pPr>
            <a:r>
              <a:rPr lang="en-US"/>
              <a:t>What is this session about? Invited some friends to show what is an application of the future, all demos.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153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what is an application of the future? Let me go through my day yesterday to get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91139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Wake</a:t>
            </a:r>
            <a:r>
              <a:rPr lang="en-US" sz="900" kern="1200">
                <a:solidFill>
                  <a:schemeClr val="tx1"/>
                </a:solidFill>
                <a:effectLst/>
                <a:latin typeface="Segoe UI Light" pitchFamily="34" charset="0"/>
                <a:ea typeface="+mn-ea"/>
                <a:cs typeface="+mn-cs"/>
              </a:rPr>
              <a:t> up (smart alarm)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0378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Checked </a:t>
            </a:r>
            <a:r>
              <a:rPr lang="en-US" b="1"/>
              <a:t>social media </a:t>
            </a:r>
            <a:r>
              <a:rPr lang="en-US"/>
              <a:t>(added a picture that was recognized, interacted with publisher by asking for delivery details on an order, added a friend I hadn’t seen in years)</a:t>
            </a:r>
          </a:p>
          <a:p>
            <a:pPr marL="171450" lvl="0" indent="-171450">
              <a:buFont typeface="Arial" panose="020B0604020202020204" pitchFamily="34" charset="0"/>
              <a:buChar char="•"/>
            </a:pPr>
            <a:r>
              <a:rPr lang="en-US"/>
              <a:t>Added a picture</a:t>
            </a:r>
          </a:p>
          <a:p>
            <a:pPr marL="171450" lvl="0" indent="-171450">
              <a:buFont typeface="Arial" panose="020B0604020202020204" pitchFamily="34" charset="0"/>
              <a:buChar char="•"/>
            </a:pPr>
            <a:r>
              <a:rPr lang="en-US"/>
              <a:t>Suggested a friend</a:t>
            </a:r>
          </a:p>
          <a:p>
            <a:pPr marL="171450" lvl="0" indent="-171450">
              <a:buFont typeface="Arial" panose="020B0604020202020204" pitchFamily="34" charset="0"/>
              <a:buChar char="•"/>
            </a:pPr>
            <a:r>
              <a:rPr lang="en-US"/>
              <a:t>*Can* interact with a publisher</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9136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Flight</a:t>
            </a:r>
            <a:r>
              <a:rPr lang="en-US" sz="900" kern="1200">
                <a:solidFill>
                  <a:schemeClr val="tx1"/>
                </a:solidFill>
                <a:effectLst/>
                <a:latin typeface="Segoe UI Light" pitchFamily="34" charset="0"/>
                <a:ea typeface="+mn-ea"/>
                <a:cs typeface="+mn-cs"/>
              </a:rPr>
              <a:t> to get here (maybe 7m of the flight controlled by humans)</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 a recent survey of airline pilots, those operating Boeing 777s reported that they spent just seven minutes manually piloting their planes in a typical flight. Pilots operating Airbus planes spent half that time.”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On the plane I checked some </a:t>
            </a:r>
            <a:r>
              <a:rPr lang="en-US" sz="900" b="1" kern="1200">
                <a:solidFill>
                  <a:schemeClr val="tx1"/>
                </a:solidFill>
                <a:effectLst/>
                <a:latin typeface="Segoe UI Light" pitchFamily="34" charset="0"/>
                <a:ea typeface="+mn-ea"/>
                <a:cs typeface="+mn-cs"/>
              </a:rPr>
              <a:t>email</a:t>
            </a:r>
            <a:r>
              <a:rPr lang="en-US" sz="900" kern="1200">
                <a:solidFill>
                  <a:schemeClr val="tx1"/>
                </a:solidFill>
                <a:effectLst/>
                <a:latin typeface="Segoe UI Light" pitchFamily="34" charset="0"/>
                <a:ea typeface="+mn-ea"/>
                <a:cs typeface="+mn-cs"/>
              </a:rPr>
              <a:t> (SPAM catcher)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 and checked into my online deep learning </a:t>
            </a:r>
            <a:r>
              <a:rPr lang="en-US" sz="900" b="1" kern="1200">
                <a:solidFill>
                  <a:schemeClr val="tx1"/>
                </a:solidFill>
                <a:effectLst/>
                <a:latin typeface="Segoe UI Light" pitchFamily="34" charset="0"/>
                <a:ea typeface="+mn-ea"/>
                <a:cs typeface="+mn-cs"/>
              </a:rPr>
              <a:t>course</a:t>
            </a:r>
            <a:r>
              <a:rPr lang="en-US" sz="900" kern="1200">
                <a:solidFill>
                  <a:schemeClr val="tx1"/>
                </a:solidFill>
                <a:effectLst/>
                <a:latin typeface="Segoe UI Light" pitchFamily="34" charset="0"/>
                <a:ea typeface="+mn-ea"/>
                <a:cs typeface="+mn-cs"/>
              </a:rPr>
              <a:t> (adaptive learning)</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Did some </a:t>
            </a:r>
            <a:r>
              <a:rPr lang="en-US" sz="900" b="1" kern="1200">
                <a:solidFill>
                  <a:schemeClr val="tx1"/>
                </a:solidFill>
                <a:effectLst/>
                <a:latin typeface="Segoe UI Light" pitchFamily="34" charset="0"/>
                <a:ea typeface="+mn-ea"/>
                <a:cs typeface="+mn-cs"/>
              </a:rPr>
              <a:t>shopping</a:t>
            </a:r>
            <a:r>
              <a:rPr lang="en-US" sz="900" kern="1200">
                <a:solidFill>
                  <a:schemeClr val="tx1"/>
                </a:solidFill>
                <a:effectLst/>
                <a:latin typeface="Segoe UI Light" pitchFamily="34" charset="0"/>
                <a:ea typeface="+mn-ea"/>
                <a:cs typeface="+mn-cs"/>
              </a:rPr>
              <a:t>! (suggestions rule here, search, etc.)</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Played a </a:t>
            </a:r>
            <a:r>
              <a:rPr lang="en-US" sz="900" b="1" kern="1200">
                <a:solidFill>
                  <a:schemeClr val="tx1"/>
                </a:solidFill>
                <a:effectLst/>
                <a:latin typeface="Segoe UI Light" pitchFamily="34" charset="0"/>
                <a:ea typeface="+mn-ea"/>
                <a:cs typeface="+mn-cs"/>
              </a:rPr>
              <a:t>game</a:t>
            </a:r>
            <a:r>
              <a:rPr lang="en-US" sz="900" kern="1200">
                <a:solidFill>
                  <a:schemeClr val="tx1"/>
                </a:solidFill>
                <a:effectLst/>
                <a:latin typeface="Segoe UI Light" pitchFamily="34" charset="0"/>
                <a:ea typeface="+mn-ea"/>
                <a:cs typeface="+mn-cs"/>
              </a:rPr>
              <a: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2008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Arrived at the airport and used a </a:t>
            </a:r>
            <a:r>
              <a:rPr lang="en-US" sz="900" b="1" kern="1200">
                <a:solidFill>
                  <a:schemeClr val="tx1"/>
                </a:solidFill>
                <a:effectLst/>
                <a:latin typeface="Segoe UI Light" pitchFamily="34" charset="0"/>
                <a:ea typeface="+mn-ea"/>
                <a:cs typeface="+mn-cs"/>
              </a:rPr>
              <a:t>ride share app </a:t>
            </a:r>
            <a:r>
              <a:rPr lang="en-US" sz="900" kern="1200">
                <a:solidFill>
                  <a:schemeClr val="tx1"/>
                </a:solidFill>
                <a:effectLst/>
                <a:latin typeface="Segoe UI Light" pitchFamily="34" charset="0"/>
                <a:ea typeface="+mn-ea"/>
                <a:cs typeface="+mn-cs"/>
              </a:rPr>
              <a:t>to get to where I was going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3986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 all these applications have in common?</a:t>
            </a:r>
          </a:p>
          <a:p>
            <a:pPr marL="171450" indent="-171450">
              <a:buFont typeface="Arial" panose="020B0604020202020204" pitchFamily="34" charset="0"/>
              <a:buChar char="•"/>
            </a:pPr>
            <a:r>
              <a:rPr lang="en-US" dirty="0"/>
              <a:t>Apps of the future has AI infused. They are intelligent, they learn over time.</a:t>
            </a:r>
            <a:br>
              <a:rPr lang="en-US" dirty="0"/>
            </a:br>
            <a:endParaRPr lang="en-US" dirty="0"/>
          </a:p>
          <a:p>
            <a:pPr marL="171450" indent="-171450">
              <a:buFont typeface="Arial" panose="020B0604020202020204" pitchFamily="34" charset="0"/>
              <a:buChar char="•"/>
            </a:pPr>
            <a:r>
              <a:rPr lang="en-US" dirty="0"/>
              <a:t>They provide new experiences that remove barriers between people and technology (because they are AI infused).</a:t>
            </a:r>
            <a:br>
              <a:rPr lang="en-US" dirty="0"/>
            </a:br>
            <a:endParaRPr lang="en-US" dirty="0"/>
          </a:p>
          <a:p>
            <a:pPr marL="171450" indent="-171450">
              <a:buFont typeface="Arial" panose="020B0604020202020204" pitchFamily="34" charset="0"/>
              <a:buChar char="•"/>
            </a:pPr>
            <a:r>
              <a:rPr lang="en-US" dirty="0"/>
              <a:t>They sit on top of huge amounts of data and they leverage that data to make them better</a:t>
            </a:r>
          </a:p>
          <a:p>
            <a:pPr marL="217262" lvl="1" indent="0">
              <a:buNone/>
              <a:defRPr/>
            </a:pPr>
            <a:endParaRPr lang="en-US" dirty="0">
              <a:solidFill>
                <a:prstClr val="black"/>
              </a:solidFill>
            </a:endParaRPr>
          </a:p>
          <a:p>
            <a:pPr marL="171450" lvl="0" indent="-171450">
              <a:buFont typeface="Arial" panose="020B0604020202020204" pitchFamily="34" charset="0"/>
              <a:buChar char="•"/>
              <a:defRPr/>
            </a:pPr>
            <a:r>
              <a:rPr lang="en-US" b="1" dirty="0">
                <a:solidFill>
                  <a:prstClr val="black"/>
                </a:solidFill>
              </a:rPr>
              <a:t>Today we’re going</a:t>
            </a:r>
          </a:p>
          <a:p>
            <a:pPr marL="388712" lvl="1" indent="-171450">
              <a:defRPr/>
            </a:pPr>
            <a:r>
              <a:rPr lang="en-US" dirty="0"/>
              <a:t>Today we’ll peel back the hype to show you how to infuse AI in your applications *today*</a:t>
            </a:r>
            <a:endParaRPr lang="en-US" dirty="0">
              <a:solidFill>
                <a:prstClr val="black"/>
              </a:solidFill>
            </a:endParaRPr>
          </a:p>
          <a:p>
            <a:pPr marL="388712" lvl="1" indent="-171450">
              <a:defRPr/>
            </a:pPr>
            <a:r>
              <a:rPr lang="en-US" dirty="0">
                <a:solidFill>
                  <a:prstClr val="black"/>
                </a:solidFill>
              </a:rPr>
              <a:t>Real demos, of Real things, that you can Really do today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8655-5D5F-4BC2-8C2F-9F25547EA58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FE36A59-779C-483B-8687-CAFA29A12F6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6843BC-AC23-49E4-A3C1-64CC26AAE7D0}"/>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D8A54D31-E9AD-464D-86C0-84F0A0B16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261D7-1DB6-49B3-B4D1-73E5A30A62E2}"/>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268872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8F08-BD20-4BA0-8460-E4FA7B97EF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EF593-6CCD-406D-8420-14C3444ED8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50C9A-DBC7-4B19-8527-51C95910DACB}"/>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88E30876-394F-4404-993D-CA1206BD5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CB3A-434A-4A1B-9E5A-EABB4885C9E5}"/>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477631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1C83-155F-4A5E-BF20-B568A79F694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3DEB66E4-DEF0-492E-9466-F9C11D72C794}"/>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440D78-5CCF-4813-80BE-205BAEEA783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089619AB-0152-41B1-B85F-8C23C56CF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ABC1C-374D-42BD-9E8A-99F3EF5A0943}"/>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77341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6B7A-5AB9-4EBE-B740-5F0A869A0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A8DA7-7B7E-4DF1-AF6F-39596E19C360}"/>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7F10B6-A949-4341-89F6-ACB0C51CF9F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1163F-297A-4AA4-8063-EFA7105D3BA3}"/>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0B168BAD-0768-4741-8EF0-7CBD83CCB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6E4770-5D52-4098-B1B3-4AA38F169DEE}"/>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4261545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AE9B-D79D-4E70-9E14-BABA1331B4E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22C558-25CC-4994-BD45-F1A7E3735B9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4D63A954-1D70-47AA-861E-7557045E1AFC}"/>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26E830-0D1D-47BA-A6A8-9A1E024CBBC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84CFB08-B83F-45FE-8BCE-0A271A0A169F}"/>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AB3996-5696-43A3-90E5-85822E93AE02}"/>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8" name="Footer Placeholder 7">
            <a:extLst>
              <a:ext uri="{FF2B5EF4-FFF2-40B4-BE49-F238E27FC236}">
                <a16:creationId xmlns:a16="http://schemas.microsoft.com/office/drawing/2014/main" id="{2E6FE2AF-81F2-4923-A888-40AE64289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10E703-8BF4-4FA2-A530-A0E30E01BB04}"/>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3721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CBB4-6428-4964-A86C-62AE26855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CDE562-2046-42CA-BFCE-F4FFADE1E39A}"/>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4" name="Footer Placeholder 3">
            <a:extLst>
              <a:ext uri="{FF2B5EF4-FFF2-40B4-BE49-F238E27FC236}">
                <a16:creationId xmlns:a16="http://schemas.microsoft.com/office/drawing/2014/main" id="{864E7174-62F4-43FD-8141-F025920A9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C2580A-AEE9-401A-8F92-1C4622D5EBC5}"/>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2925110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82E1B0-AFBD-4892-831E-8BF2866246A6}"/>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3" name="Footer Placeholder 2">
            <a:extLst>
              <a:ext uri="{FF2B5EF4-FFF2-40B4-BE49-F238E27FC236}">
                <a16:creationId xmlns:a16="http://schemas.microsoft.com/office/drawing/2014/main" id="{790EC232-C97E-4475-91F0-8C6D716505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5AEF19-A7AB-480E-8B53-E7ED9A4E9437}"/>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13479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E966-D46F-46DD-8DA1-67EB99C85F5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2612EDF5-51DC-42C8-908F-BADD148122E7}"/>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C03A9D-A678-45D0-A2EC-B45C1056BC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F3CCCEB-049A-44D2-BA9E-0F35984EA4A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B5A55651-9F68-4281-BE09-5832CC266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1CE15B-0F45-4FCF-92A0-32CB6704C442}"/>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541479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BC3F-97B8-4231-9B68-3177B638EC3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CF074D7F-A2C3-42FE-9112-A7D31E0E9CE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B74571C-01E2-43C4-BB7D-263E66C73DE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5057163B-761B-44F5-9FC9-E28C599DE52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1AFF5D36-F82C-46B3-80C1-E17B34476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A9D4C-6733-4949-AB69-1E007A0D11EB}"/>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891791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7508-DF7A-4442-9D63-06BAD16CEC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FDD747-2209-457A-B894-A0F606A458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BFDA8-ABF2-468D-992B-0A278C65BAEE}"/>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3FF84250-8188-4EC0-9887-153A24A3D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65726-706A-4113-AD39-DA25EC44566D}"/>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6664162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6847F-3832-4293-B546-DD2EDD3BCE33}"/>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024539-B582-4EED-981C-4FCC2ED320F3}"/>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33658-1408-456F-B9B5-EFCABA10043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BD1FCDF2-83A8-4DE5-8CB7-F941AD617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DDC7A-A6C3-403A-AF7D-FA286B68E4AB}"/>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61575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D716FB-1874-4426-837A-CEA8721B6C1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3936A9-65C0-43BF-AC3F-78128D56E9F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044A2-7644-42C0-BAA1-9BB8645547A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B92C5F8D-1B21-4F43-AD1F-938A2DB04E4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829AEA-3DB0-410D-93C0-1D736EA0674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F39321B-D6BC-4BFC-B160-325795AAE38B}" type="slidenum">
              <a:rPr lang="en-US" smtClean="0"/>
              <a:t>‹#›</a:t>
            </a:fld>
            <a:endParaRPr lang="en-US"/>
          </a:p>
        </p:txBody>
      </p:sp>
    </p:spTree>
    <p:extLst>
      <p:ext uri="{BB962C8B-B14F-4D97-AF65-F5344CB8AC3E}">
        <p14:creationId xmlns:p14="http://schemas.microsoft.com/office/powerpoint/2010/main" val="362445741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channel9.msdn.com/Events/Connect/2017/K10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aischool.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77852" y="3204551"/>
            <a:ext cx="5480771" cy="585422"/>
          </a:xfrm>
          <a:prstGeom prst="rect">
            <a:avLst/>
          </a:prstGeom>
        </p:spPr>
      </p:pic>
    </p:spTree>
    <p:extLst>
      <p:ext uri="{BB962C8B-B14F-4D97-AF65-F5344CB8AC3E}">
        <p14:creationId xmlns:p14="http://schemas.microsoft.com/office/powerpoint/2010/main" val="8640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INFUSING AI</a:t>
            </a:r>
          </a:p>
        </p:txBody>
      </p:sp>
      <p:sp>
        <p:nvSpPr>
          <p:cNvPr id="5" name="light">
            <a:extLst>
              <a:ext uri="{FF2B5EF4-FFF2-40B4-BE49-F238E27FC236}">
                <a16:creationId xmlns:a16="http://schemas.microsoft.com/office/drawing/2014/main" id="{F73347F8-260C-43D7-9E18-881A4D0D88C3}"/>
              </a:ext>
            </a:extLst>
          </p:cNvPr>
          <p:cNvSpPr>
            <a:spLocks noChangeAspect="1" noEditPoints="1"/>
          </p:cNvSpPr>
          <p:nvPr/>
        </p:nvSpPr>
        <p:spPr bwMode="auto">
          <a:xfrm>
            <a:off x="5868176" y="1981199"/>
            <a:ext cx="700122" cy="1039442"/>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5224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Cognitive Services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US" sz="4080">
                <a:solidFill>
                  <a:srgbClr val="E7E6E6">
                    <a:lumMod val="20000"/>
                    <a:lumOff val="80000"/>
                  </a:srgbClr>
                </a:solidFill>
                <a:latin typeface="Calibri" panose="020F0502020204030204"/>
              </a:rPr>
              <a:t>Anna S. Roth</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annasroth</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976093" y="4512150"/>
            <a:ext cx="696208" cy="566023"/>
          </a:xfrm>
          <a:prstGeom prst="rect">
            <a:avLst/>
          </a:prstGeom>
        </p:spPr>
      </p:pic>
    </p:spTree>
    <p:extLst>
      <p:ext uri="{BB962C8B-B14F-4D97-AF65-F5344CB8AC3E}">
        <p14:creationId xmlns:p14="http://schemas.microsoft.com/office/powerpoint/2010/main" val="362376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AI Infused Xamarin Apps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Miguel de Icaza</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migueldeicaza</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169105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NEW APP EXPERIENCES</a:t>
            </a:r>
          </a:p>
        </p:txBody>
      </p:sp>
      <p:sp>
        <p:nvSpPr>
          <p:cNvPr id="6" name="people_4">
            <a:extLst>
              <a:ext uri="{FF2B5EF4-FFF2-40B4-BE49-F238E27FC236}">
                <a16:creationId xmlns:a16="http://schemas.microsoft.com/office/drawing/2014/main" id="{3D4705EE-6754-495A-A731-0506E333A7D0}"/>
              </a:ext>
            </a:extLst>
          </p:cNvPr>
          <p:cNvSpPr>
            <a:spLocks noChangeAspect="1" noEditPoints="1"/>
          </p:cNvSpPr>
          <p:nvPr/>
        </p:nvSpPr>
        <p:spPr bwMode="auto">
          <a:xfrm>
            <a:off x="5749924" y="1977357"/>
            <a:ext cx="936626" cy="10471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61596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4192E-6 -0.04494 L 4.4192E-6 2.41943E-6 " pathEditMode="relative" rAng="0" ptsTypes="AA">
                                      <p:cBhvr>
                                        <p:cTn id="9" dur="1000" fill="hold"/>
                                        <p:tgtEl>
                                          <p:spTgt spid="4"/>
                                        </p:tgtEl>
                                        <p:attrNameLst>
                                          <p:attrName>ppt_x</p:attrName>
                                          <p:attrName>ppt_y</p:attrName>
                                        </p:attrNameLst>
                                      </p:cBhvr>
                                      <p:rCtr x="0" y="2247"/>
                                    </p:animMotion>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1.62624E-6 0.04607 L 1.62624E-6 2.90967E-6 " pathEditMode="relative" rAng="0" ptsTypes="AA">
                                      <p:cBhvr>
                                        <p:cTn id="14" dur="10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Adding Intelligence to Bots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Heather Shapiro</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microheather</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3464810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DATA-DRIVEN</a:t>
            </a:r>
          </a:p>
        </p:txBody>
      </p:sp>
      <p:sp>
        <p:nvSpPr>
          <p:cNvPr id="5" name="binary">
            <a:extLst>
              <a:ext uri="{FF2B5EF4-FFF2-40B4-BE49-F238E27FC236}">
                <a16:creationId xmlns:a16="http://schemas.microsoft.com/office/drawing/2014/main" id="{07552944-7C1C-4C7F-AF99-3D0B092AB63C}"/>
              </a:ext>
            </a:extLst>
          </p:cNvPr>
          <p:cNvSpPr>
            <a:spLocks noChangeAspect="1" noEditPoints="1"/>
          </p:cNvSpPr>
          <p:nvPr/>
        </p:nvSpPr>
        <p:spPr bwMode="auto">
          <a:xfrm>
            <a:off x="5654674" y="2014286"/>
            <a:ext cx="1127126" cy="9732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651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4192E-6 -0.04494 L 4.4192E-6 2.41943E-6 " pathEditMode="relative" rAng="0" ptsTypes="AA">
                                      <p:cBhvr>
                                        <p:cTn id="9" dur="1000" fill="hold"/>
                                        <p:tgtEl>
                                          <p:spTgt spid="4"/>
                                        </p:tgtEl>
                                        <p:attrNameLst>
                                          <p:attrName>ppt_x</p:attrName>
                                          <p:attrName>ppt_y</p:attrName>
                                        </p:attrNameLst>
                                      </p:cBhvr>
                                      <p:rCtr x="0" y="2247"/>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7.78657E-7 0.04607 L -7.78657E-7 2.90967E-6 " pathEditMode="relative" rAng="0" ptsTypes="AA">
                                      <p:cBhvr>
                                        <p:cTn id="14" dur="10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EADB1B-B278-450F-ABA6-C90CD84499F1}"/>
              </a:ext>
            </a:extLst>
          </p:cNvPr>
          <p:cNvPicPr>
            <a:picLocks noChangeAspect="1"/>
          </p:cNvPicPr>
          <p:nvPr/>
        </p:nvPicPr>
        <p:blipFill>
          <a:blip r:embed="rId3"/>
          <a:stretch>
            <a:fillRect/>
          </a:stretch>
        </p:blipFill>
        <p:spPr>
          <a:xfrm>
            <a:off x="3561900" y="1449002"/>
            <a:ext cx="5312675" cy="4096520"/>
          </a:xfrm>
          <a:prstGeom prst="rect">
            <a:avLst/>
          </a:prstGeom>
        </p:spPr>
      </p:pic>
    </p:spTree>
    <p:extLst>
      <p:ext uri="{BB962C8B-B14F-4D97-AF65-F5344CB8AC3E}">
        <p14:creationId xmlns:p14="http://schemas.microsoft.com/office/powerpoint/2010/main" val="24980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27BFCB-FC5C-49C5-9F70-3FFC183D34F7}"/>
              </a:ext>
            </a:extLst>
          </p:cNvPr>
          <p:cNvSpPr/>
          <p:nvPr/>
        </p:nvSpPr>
        <p:spPr bwMode="auto">
          <a:xfrm>
            <a:off x="5837237" y="1492936"/>
            <a:ext cx="5549810" cy="2084126"/>
          </a:xfrm>
          <a:prstGeom prst="rect">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cs typeface="Segoe UI" panose="020B0502040204020203" pitchFamily="34" charset="0"/>
              </a:rPr>
              <a:t>EXAMPLES</a:t>
            </a:r>
          </a:p>
        </p:txBody>
      </p:sp>
      <p:sp>
        <p:nvSpPr>
          <p:cNvPr id="9" name="Arrow: Pentagon 8">
            <a:extLst>
              <a:ext uri="{FF2B5EF4-FFF2-40B4-BE49-F238E27FC236}">
                <a16:creationId xmlns:a16="http://schemas.microsoft.com/office/drawing/2014/main" id="{B066C89D-0364-4ECA-8C5A-83A1DFFF7073}"/>
              </a:ext>
            </a:extLst>
          </p:cNvPr>
          <p:cNvSpPr/>
          <p:nvPr/>
        </p:nvSpPr>
        <p:spPr bwMode="auto">
          <a:xfrm>
            <a:off x="1023849" y="1492936"/>
            <a:ext cx="5651590" cy="2084126"/>
          </a:xfrm>
          <a:prstGeom prst="homePlate">
            <a:avLst>
              <a:gd name="adj" fmla="val 27715"/>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STEPS</a:t>
            </a:r>
          </a:p>
        </p:txBody>
      </p:sp>
      <p:sp>
        <p:nvSpPr>
          <p:cNvPr id="3" name="Title 2">
            <a:extLst>
              <a:ext uri="{FF2B5EF4-FFF2-40B4-BE49-F238E27FC236}">
                <a16:creationId xmlns:a16="http://schemas.microsoft.com/office/drawing/2014/main" id="{B5ABE602-4CED-4E7A-8FB0-FBFFB885E3A2}"/>
              </a:ext>
            </a:extLst>
          </p:cNvPr>
          <p:cNvSpPr>
            <a:spLocks noGrp="1"/>
          </p:cNvSpPr>
          <p:nvPr>
            <p:ph type="title"/>
          </p:nvPr>
        </p:nvSpPr>
        <p:spPr/>
        <p:txBody>
          <a:bodyPr/>
          <a:lstStyle/>
          <a:p>
            <a:r>
              <a:rPr lang="en-US"/>
              <a:t>Machine Learning</a:t>
            </a:r>
          </a:p>
        </p:txBody>
      </p:sp>
      <p:grpSp>
        <p:nvGrpSpPr>
          <p:cNvPr id="47" name="Group 46">
            <a:extLst>
              <a:ext uri="{FF2B5EF4-FFF2-40B4-BE49-F238E27FC236}">
                <a16:creationId xmlns:a16="http://schemas.microsoft.com/office/drawing/2014/main" id="{85C1993F-148E-447A-A437-4007C51B1AC1}"/>
              </a:ext>
            </a:extLst>
          </p:cNvPr>
          <p:cNvGrpSpPr/>
          <p:nvPr/>
        </p:nvGrpSpPr>
        <p:grpSpPr>
          <a:xfrm>
            <a:off x="2693395" y="2367142"/>
            <a:ext cx="2312498" cy="335714"/>
            <a:chOff x="1539776" y="2737536"/>
            <a:chExt cx="2232124" cy="324046"/>
          </a:xfrm>
        </p:grpSpPr>
        <p:sp>
          <p:nvSpPr>
            <p:cNvPr id="40" name="Oval 39">
              <a:extLst>
                <a:ext uri="{FF2B5EF4-FFF2-40B4-BE49-F238E27FC236}">
                  <a16:creationId xmlns:a16="http://schemas.microsoft.com/office/drawing/2014/main" id="{8FD0EB3A-F626-443B-82B0-933CBF37C0C5}"/>
                </a:ext>
              </a:extLst>
            </p:cNvPr>
            <p:cNvSpPr/>
            <p:nvPr/>
          </p:nvSpPr>
          <p:spPr bwMode="auto">
            <a:xfrm>
              <a:off x="1539776"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1F4F1364-F11F-4972-ABC1-8A6D6951F407}"/>
                </a:ext>
              </a:extLst>
            </p:cNvPr>
            <p:cNvSpPr/>
            <p:nvPr/>
          </p:nvSpPr>
          <p:spPr bwMode="auto">
            <a:xfrm>
              <a:off x="2493815"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D9F35B53-42B0-4405-A5D4-3AEBCC626B07}"/>
                </a:ext>
              </a:extLst>
            </p:cNvPr>
            <p:cNvSpPr/>
            <p:nvPr/>
          </p:nvSpPr>
          <p:spPr bwMode="auto">
            <a:xfrm>
              <a:off x="3447854"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73D12B62-0EB5-49D1-9979-7BACC7078F77}"/>
                </a:ext>
              </a:extLst>
            </p:cNvPr>
            <p:cNvCxnSpPr>
              <a:stCxn id="41" idx="6"/>
              <a:endCxn id="42" idx="2"/>
            </p:cNvCxnSpPr>
            <p:nvPr/>
          </p:nvCxnSpPr>
          <p:spPr>
            <a:xfrm>
              <a:off x="2817861" y="2899559"/>
              <a:ext cx="629993"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A25540-93F2-415D-9A16-6584484BAEFF}"/>
                </a:ext>
              </a:extLst>
            </p:cNvPr>
            <p:cNvCxnSpPr>
              <a:stCxn id="41" idx="2"/>
              <a:endCxn id="40" idx="6"/>
            </p:cNvCxnSpPr>
            <p:nvPr/>
          </p:nvCxnSpPr>
          <p:spPr>
            <a:xfrm flipH="1">
              <a:off x="1863822" y="2899559"/>
              <a:ext cx="629993"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501D24F-ECD5-42D6-8E1F-4508E08DA26F}"/>
              </a:ext>
            </a:extLst>
          </p:cNvPr>
          <p:cNvGrpSpPr/>
          <p:nvPr/>
        </p:nvGrpSpPr>
        <p:grpSpPr>
          <a:xfrm>
            <a:off x="7654492" y="2133570"/>
            <a:ext cx="2330748" cy="997796"/>
            <a:chOff x="7359701" y="2465562"/>
            <a:chExt cx="2542890" cy="1088614"/>
          </a:xfrm>
        </p:grpSpPr>
        <p:sp>
          <p:nvSpPr>
            <p:cNvPr id="48" name="Oval 47">
              <a:extLst>
                <a:ext uri="{FF2B5EF4-FFF2-40B4-BE49-F238E27FC236}">
                  <a16:creationId xmlns:a16="http://schemas.microsoft.com/office/drawing/2014/main" id="{114DC869-B78A-4A51-B882-CDBDFC97C413}"/>
                </a:ext>
              </a:extLst>
            </p:cNvPr>
            <p:cNvSpPr/>
            <p:nvPr/>
          </p:nvSpPr>
          <p:spPr bwMode="auto">
            <a:xfrm rot="1341756">
              <a:off x="8217705" y="2465562"/>
              <a:ext cx="564161" cy="564160"/>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729A7AAA-0F88-482D-A108-406F41AAE54F}"/>
                </a:ext>
              </a:extLst>
            </p:cNvPr>
            <p:cNvSpPr/>
            <p:nvPr/>
          </p:nvSpPr>
          <p:spPr bwMode="auto">
            <a:xfrm rot="1341756">
              <a:off x="9045155" y="2471244"/>
              <a:ext cx="307816" cy="307815"/>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5A99DF4D-128E-431C-8C89-D142620FB2BA}"/>
                </a:ext>
              </a:extLst>
            </p:cNvPr>
            <p:cNvSpPr/>
            <p:nvPr/>
          </p:nvSpPr>
          <p:spPr bwMode="auto">
            <a:xfrm rot="1341756">
              <a:off x="8851398" y="3036117"/>
              <a:ext cx="468273" cy="468272"/>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C92DD37C-3294-4B8D-8D91-AD07024F4D08}"/>
                </a:ext>
              </a:extLst>
            </p:cNvPr>
            <p:cNvSpPr/>
            <p:nvPr/>
          </p:nvSpPr>
          <p:spPr bwMode="auto">
            <a:xfrm rot="1341756">
              <a:off x="8311071" y="3286256"/>
              <a:ext cx="267920" cy="267920"/>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89E01ABB-8678-4030-B0A5-9F5404E6BC6D}"/>
                </a:ext>
              </a:extLst>
            </p:cNvPr>
            <p:cNvSpPr/>
            <p:nvPr/>
          </p:nvSpPr>
          <p:spPr bwMode="auto">
            <a:xfrm rot="1341756">
              <a:off x="9496047" y="2761373"/>
              <a:ext cx="406544" cy="406542"/>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828DBEE-30D9-4107-8D59-C702F3A2FF3B}"/>
                </a:ext>
              </a:extLst>
            </p:cNvPr>
            <p:cNvSpPr/>
            <p:nvPr/>
          </p:nvSpPr>
          <p:spPr bwMode="auto">
            <a:xfrm rot="1341756">
              <a:off x="7359701" y="2745083"/>
              <a:ext cx="684338" cy="684338"/>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D9D7CCB7-4007-4C43-83DE-4154080CC60C}"/>
              </a:ext>
            </a:extLst>
          </p:cNvPr>
          <p:cNvSpPr/>
          <p:nvPr/>
        </p:nvSpPr>
        <p:spPr bwMode="auto">
          <a:xfrm>
            <a:off x="5837237" y="3828581"/>
            <a:ext cx="5549810" cy="2084126"/>
          </a:xfrm>
          <a:prstGeom prst="rect">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cs typeface="Segoe UI" panose="020B0502040204020203" pitchFamily="34" charset="0"/>
              </a:rPr>
              <a:t>MODELS</a:t>
            </a:r>
          </a:p>
        </p:txBody>
      </p:sp>
      <p:sp>
        <p:nvSpPr>
          <p:cNvPr id="58" name="Arrow: Pentagon 57">
            <a:extLst>
              <a:ext uri="{FF2B5EF4-FFF2-40B4-BE49-F238E27FC236}">
                <a16:creationId xmlns:a16="http://schemas.microsoft.com/office/drawing/2014/main" id="{A2C85AFB-B2EB-4730-A73E-9BF93C586D6C}"/>
              </a:ext>
            </a:extLst>
          </p:cNvPr>
          <p:cNvSpPr/>
          <p:nvPr/>
        </p:nvSpPr>
        <p:spPr bwMode="auto">
          <a:xfrm>
            <a:off x="1023849" y="3828581"/>
            <a:ext cx="5651590" cy="2084126"/>
          </a:xfrm>
          <a:prstGeom prst="homePlate">
            <a:avLst>
              <a:gd name="adj" fmla="val 27715"/>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CODE</a:t>
            </a:r>
          </a:p>
        </p:txBody>
      </p:sp>
      <p:grpSp>
        <p:nvGrpSpPr>
          <p:cNvPr id="16" name="Group 15">
            <a:extLst>
              <a:ext uri="{FF2B5EF4-FFF2-40B4-BE49-F238E27FC236}">
                <a16:creationId xmlns:a16="http://schemas.microsoft.com/office/drawing/2014/main" id="{75A5575F-8BC9-4494-953F-9DA632331B25}"/>
              </a:ext>
            </a:extLst>
          </p:cNvPr>
          <p:cNvGrpSpPr/>
          <p:nvPr/>
        </p:nvGrpSpPr>
        <p:grpSpPr>
          <a:xfrm>
            <a:off x="7531644" y="4209840"/>
            <a:ext cx="2160996" cy="1428868"/>
            <a:chOff x="8232426" y="4752428"/>
            <a:chExt cx="2341242" cy="1548048"/>
          </a:xfrm>
        </p:grpSpPr>
        <p:sp>
          <p:nvSpPr>
            <p:cNvPr id="17" name="emoticon">
              <a:extLst>
                <a:ext uri="{FF2B5EF4-FFF2-40B4-BE49-F238E27FC236}">
                  <a16:creationId xmlns:a16="http://schemas.microsoft.com/office/drawing/2014/main" id="{91761147-F3B3-433E-9949-C674E5C094FE}"/>
                </a:ext>
              </a:extLst>
            </p:cNvPr>
            <p:cNvSpPr>
              <a:spLocks noChangeAspect="1" noEditPoints="1"/>
            </p:cNvSpPr>
            <p:nvPr/>
          </p:nvSpPr>
          <p:spPr bwMode="auto">
            <a:xfrm>
              <a:off x="8232426" y="5323144"/>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emoticon_2">
              <a:extLst>
                <a:ext uri="{FF2B5EF4-FFF2-40B4-BE49-F238E27FC236}">
                  <a16:creationId xmlns:a16="http://schemas.microsoft.com/office/drawing/2014/main" id="{9E6B31B7-5799-4AA5-AAC0-9A5D7DB602F2}"/>
                </a:ext>
              </a:extLst>
            </p:cNvPr>
            <p:cNvSpPr>
              <a:spLocks noChangeAspect="1" noEditPoints="1"/>
            </p:cNvSpPr>
            <p:nvPr/>
          </p:nvSpPr>
          <p:spPr bwMode="auto">
            <a:xfrm>
              <a:off x="9544612" y="593471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emoticon">
              <a:extLst>
                <a:ext uri="{FF2B5EF4-FFF2-40B4-BE49-F238E27FC236}">
                  <a16:creationId xmlns:a16="http://schemas.microsoft.com/office/drawing/2014/main" id="{0C67B4EE-B29E-478C-B741-3B3B1AD12B6E}"/>
                </a:ext>
              </a:extLst>
            </p:cNvPr>
            <p:cNvSpPr>
              <a:spLocks noChangeAspect="1" noEditPoints="1"/>
            </p:cNvSpPr>
            <p:nvPr/>
          </p:nvSpPr>
          <p:spPr bwMode="auto">
            <a:xfrm>
              <a:off x="10207908" y="59347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9BC5BDA7-8F11-43D0-8EB8-AD7FDFCEB175}"/>
                </a:ext>
              </a:extLst>
            </p:cNvPr>
            <p:cNvSpPr/>
            <p:nvPr/>
          </p:nvSpPr>
          <p:spPr bwMode="auto">
            <a:xfrm>
              <a:off x="8924967"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DD26FEA-5036-419A-B059-E11F4FA0843C}"/>
                </a:ext>
              </a:extLst>
            </p:cNvPr>
            <p:cNvSpPr/>
            <p:nvPr/>
          </p:nvSpPr>
          <p:spPr bwMode="auto">
            <a:xfrm>
              <a:off x="9576652"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2E68138-F23F-4F47-9D84-CC11744CF14F}"/>
                </a:ext>
              </a:extLst>
            </p:cNvPr>
            <p:cNvSpPr/>
            <p:nvPr/>
          </p:nvSpPr>
          <p:spPr bwMode="auto">
            <a:xfrm>
              <a:off x="10228336"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8A4411F-5B2C-4CBB-9005-AA4D4611DBD2}"/>
                </a:ext>
              </a:extLst>
            </p:cNvPr>
            <p:cNvSpPr/>
            <p:nvPr/>
          </p:nvSpPr>
          <p:spPr bwMode="auto">
            <a:xfrm>
              <a:off x="9903432" y="4752428"/>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Connector: Elbow 23">
              <a:extLst>
                <a:ext uri="{FF2B5EF4-FFF2-40B4-BE49-F238E27FC236}">
                  <a16:creationId xmlns:a16="http://schemas.microsoft.com/office/drawing/2014/main" id="{C7201E00-F015-4628-9289-38D188788AA2}"/>
                </a:ext>
              </a:extLst>
            </p:cNvPr>
            <p:cNvCxnSpPr>
              <a:stCxn id="23" idx="1"/>
              <a:endCxn id="21" idx="0"/>
            </p:cNvCxnSpPr>
            <p:nvPr/>
          </p:nvCxnSpPr>
          <p:spPr>
            <a:xfrm rot="10800000" flipV="1">
              <a:off x="9739104" y="4914880"/>
              <a:ext cx="164328"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1739387-CD4A-4A86-8BAD-B3259E2768B8}"/>
                </a:ext>
              </a:extLst>
            </p:cNvPr>
            <p:cNvCxnSpPr>
              <a:stCxn id="23" idx="3"/>
              <a:endCxn id="22" idx="0"/>
            </p:cNvCxnSpPr>
            <p:nvPr/>
          </p:nvCxnSpPr>
          <p:spPr>
            <a:xfrm>
              <a:off x="10228336" y="4914880"/>
              <a:ext cx="162452"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1039459-E8D9-48C8-9F2D-AC4A6E3E1922}"/>
                </a:ext>
              </a:extLst>
            </p:cNvPr>
            <p:cNvCxnSpPr>
              <a:cxnSpLocks/>
              <a:stCxn id="20" idx="2"/>
            </p:cNvCxnSpPr>
            <p:nvPr/>
          </p:nvCxnSpPr>
          <p:spPr>
            <a:xfrm rot="16200000" flipH="1">
              <a:off x="9080846" y="5675049"/>
              <a:ext cx="449121" cy="435974"/>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E8C397-E8C5-4119-B045-303A56735C19}"/>
                </a:ext>
              </a:extLst>
            </p:cNvPr>
            <p:cNvCxnSpPr>
              <a:stCxn id="21" idx="2"/>
              <a:endCxn id="18" idx="3"/>
            </p:cNvCxnSpPr>
            <p:nvPr/>
          </p:nvCxnSpPr>
          <p:spPr>
            <a:xfrm flipH="1">
              <a:off x="9738360" y="5668476"/>
              <a:ext cx="744"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D52AC3-849E-4E0B-B7E6-7047B7C09652}"/>
                </a:ext>
              </a:extLst>
            </p:cNvPr>
            <p:cNvCxnSpPr>
              <a:stCxn id="22" idx="2"/>
              <a:endCxn id="19" idx="3"/>
            </p:cNvCxnSpPr>
            <p:nvPr/>
          </p:nvCxnSpPr>
          <p:spPr>
            <a:xfrm>
              <a:off x="10390788" y="5668476"/>
              <a:ext cx="0"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2CF7F6-F795-4A24-8759-C664F77567A7}"/>
                </a:ext>
              </a:extLst>
            </p:cNvPr>
            <p:cNvCxnSpPr>
              <a:stCxn id="21" idx="1"/>
              <a:endCxn id="20" idx="3"/>
            </p:cNvCxnSpPr>
            <p:nvPr/>
          </p:nvCxnSpPr>
          <p:spPr>
            <a:xfrm flipH="1">
              <a:off x="9249871"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19F726-54F4-413A-95FA-F5CC75561115}"/>
                </a:ext>
              </a:extLst>
            </p:cNvPr>
            <p:cNvCxnSpPr>
              <a:stCxn id="20" idx="1"/>
              <a:endCxn id="17" idx="0"/>
            </p:cNvCxnSpPr>
            <p:nvPr/>
          </p:nvCxnSpPr>
          <p:spPr>
            <a:xfrm flipH="1">
              <a:off x="8598186"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7391C6B-A139-4F92-B0CA-9E0CB2E337CC}"/>
              </a:ext>
            </a:extLst>
          </p:cNvPr>
          <p:cNvGrpSpPr/>
          <p:nvPr/>
        </p:nvGrpSpPr>
        <p:grpSpPr>
          <a:xfrm>
            <a:off x="2978725" y="4334026"/>
            <a:ext cx="1741839" cy="1073236"/>
            <a:chOff x="3052351" y="4617244"/>
            <a:chExt cx="1685015" cy="1038225"/>
          </a:xfrm>
        </p:grpSpPr>
        <p:sp>
          <p:nvSpPr>
            <p:cNvPr id="6" name="Freeform: Shape 5">
              <a:extLst>
                <a:ext uri="{FF2B5EF4-FFF2-40B4-BE49-F238E27FC236}">
                  <a16:creationId xmlns:a16="http://schemas.microsoft.com/office/drawing/2014/main" id="{9D61407C-8180-4BB5-AFD3-E5242714DC39}"/>
                </a:ext>
              </a:extLst>
            </p:cNvPr>
            <p:cNvSpPr/>
            <p:nvPr/>
          </p:nvSpPr>
          <p:spPr bwMode="auto">
            <a:xfrm>
              <a:off x="4377797" y="4788694"/>
              <a:ext cx="359569" cy="716756"/>
            </a:xfrm>
            <a:custGeom>
              <a:avLst/>
              <a:gdLst>
                <a:gd name="connsiteX0" fmla="*/ 0 w 359569"/>
                <a:gd name="connsiteY0" fmla="*/ 0 h 716756"/>
                <a:gd name="connsiteX1" fmla="*/ 359569 w 359569"/>
                <a:gd name="connsiteY1" fmla="*/ 361950 h 716756"/>
                <a:gd name="connsiteX2" fmla="*/ 2381 w 359569"/>
                <a:gd name="connsiteY2" fmla="*/ 716756 h 716756"/>
              </a:gdLst>
              <a:ahLst/>
              <a:cxnLst>
                <a:cxn ang="0">
                  <a:pos x="connsiteX0" y="connsiteY0"/>
                </a:cxn>
                <a:cxn ang="0">
                  <a:pos x="connsiteX1" y="connsiteY1"/>
                </a:cxn>
                <a:cxn ang="0">
                  <a:pos x="connsiteX2" y="connsiteY2"/>
                </a:cxn>
              </a:cxnLst>
              <a:rect l="l" t="t" r="r" b="b"/>
              <a:pathLst>
                <a:path w="359569" h="716756">
                  <a:moveTo>
                    <a:pt x="0" y="0"/>
                  </a:moveTo>
                  <a:lnTo>
                    <a:pt x="359569" y="361950"/>
                  </a:lnTo>
                  <a:lnTo>
                    <a:pt x="2381" y="716756"/>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F125200-B5E3-44FA-92EB-B57861E266FD}"/>
                </a:ext>
              </a:extLst>
            </p:cNvPr>
            <p:cNvSpPr/>
            <p:nvPr/>
          </p:nvSpPr>
          <p:spPr bwMode="auto">
            <a:xfrm flipH="1">
              <a:off x="3052351" y="4788694"/>
              <a:ext cx="359569" cy="716756"/>
            </a:xfrm>
            <a:custGeom>
              <a:avLst/>
              <a:gdLst>
                <a:gd name="connsiteX0" fmla="*/ 0 w 359569"/>
                <a:gd name="connsiteY0" fmla="*/ 0 h 716756"/>
                <a:gd name="connsiteX1" fmla="*/ 359569 w 359569"/>
                <a:gd name="connsiteY1" fmla="*/ 361950 h 716756"/>
                <a:gd name="connsiteX2" fmla="*/ 2381 w 359569"/>
                <a:gd name="connsiteY2" fmla="*/ 716756 h 716756"/>
              </a:gdLst>
              <a:ahLst/>
              <a:cxnLst>
                <a:cxn ang="0">
                  <a:pos x="connsiteX0" y="connsiteY0"/>
                </a:cxn>
                <a:cxn ang="0">
                  <a:pos x="connsiteX1" y="connsiteY1"/>
                </a:cxn>
                <a:cxn ang="0">
                  <a:pos x="connsiteX2" y="connsiteY2"/>
                </a:cxn>
              </a:cxnLst>
              <a:rect l="l" t="t" r="r" b="b"/>
              <a:pathLst>
                <a:path w="359569" h="716756">
                  <a:moveTo>
                    <a:pt x="0" y="0"/>
                  </a:moveTo>
                  <a:lnTo>
                    <a:pt x="359569" y="361950"/>
                  </a:lnTo>
                  <a:lnTo>
                    <a:pt x="2381" y="716756"/>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1C0B34A-D8AA-42AC-B007-AD11C42A969C}"/>
                </a:ext>
              </a:extLst>
            </p:cNvPr>
            <p:cNvCxnSpPr>
              <a:cxnSpLocks/>
            </p:cNvCxnSpPr>
            <p:nvPr/>
          </p:nvCxnSpPr>
          <p:spPr>
            <a:xfrm flipH="1">
              <a:off x="3779369" y="4617244"/>
              <a:ext cx="230980" cy="1038225"/>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02451 -3.3182E-6 L 1.87644E-6 -3.3182E-6 " pathEditMode="relative" rAng="0" ptsTypes="AA">
                                      <p:cBhvr>
                                        <p:cTn id="9" dur="1000" fill="hold"/>
                                        <p:tgtEl>
                                          <p:spTgt spid="9"/>
                                        </p:tgtEl>
                                        <p:attrNameLst>
                                          <p:attrName>ppt_x</p:attrName>
                                          <p:attrName>ppt_y</p:attrName>
                                        </p:attrNameLst>
                                      </p:cBhvr>
                                      <p:rCtr x="1225" y="0"/>
                                    </p:animMotion>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nodeType="withEffect">
                                  <p:stCondLst>
                                    <p:cond delay="5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42" presetClass="path" presetSubtype="0" decel="100000" fill="hold" grpId="1" nodeType="withEffect">
                                  <p:stCondLst>
                                    <p:cond delay="0"/>
                                  </p:stCondLst>
                                  <p:childTnLst>
                                    <p:animMotion origin="layout" path="M -0.02451 -3.3182E-6 L 1.87644E-6 -3.3182E-6 " pathEditMode="relative" rAng="0" ptsTypes="AA">
                                      <p:cBhvr>
                                        <p:cTn id="25" dur="1000" fill="hold"/>
                                        <p:tgtEl>
                                          <p:spTgt spid="58"/>
                                        </p:tgtEl>
                                        <p:attrNameLst>
                                          <p:attrName>ppt_x</p:attrName>
                                          <p:attrName>ppt_y</p:attrName>
                                        </p:attrNameLst>
                                      </p:cBhvr>
                                      <p:rCtr x="1225" y="0"/>
                                    </p:animMotion>
                                  </p:childTnLst>
                                </p:cTn>
                              </p:par>
                            </p:childTnLst>
                          </p:cTn>
                        </p:par>
                        <p:par>
                          <p:cTn id="26" fill="hold">
                            <p:stCondLst>
                              <p:cond delay="2000"/>
                            </p:stCondLst>
                            <p:childTnLst>
                              <p:par>
                                <p:cTn id="27" presetID="12" presetClass="entr" presetSubtype="8"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500"/>
                                        <p:tgtEl>
                                          <p:spTgt spid="57"/>
                                        </p:tgtEl>
                                        <p:attrNameLst>
                                          <p:attrName>ppt_x</p:attrName>
                                        </p:attrNameLst>
                                      </p:cBhvr>
                                      <p:tavLst>
                                        <p:tav tm="0">
                                          <p:val>
                                            <p:strVal val="#ppt_x-#ppt_w*1.125000"/>
                                          </p:val>
                                        </p:tav>
                                        <p:tav tm="100000">
                                          <p:val>
                                            <p:strVal val="#ppt_x"/>
                                          </p:val>
                                        </p:tav>
                                      </p:tavLst>
                                    </p:anim>
                                    <p:animEffect transition="in" filter="wipe(right)">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57" grpId="0" animBg="1"/>
      <p:bldP spid="58" grpId="0" animBg="1"/>
      <p:bldP spid="5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3FE0BD-048E-44E6-B7AB-6FCD80E297B3}"/>
              </a:ext>
            </a:extLst>
          </p:cNvPr>
          <p:cNvGrpSpPr/>
          <p:nvPr/>
        </p:nvGrpSpPr>
        <p:grpSpPr>
          <a:xfrm>
            <a:off x="6678116" y="300896"/>
            <a:ext cx="5105399" cy="2723780"/>
            <a:chOff x="6678116" y="300896"/>
            <a:chExt cx="5105399" cy="2723780"/>
          </a:xfrm>
        </p:grpSpPr>
        <p:sp>
          <p:nvSpPr>
            <p:cNvPr id="31" name="Rectangle 30">
              <a:extLst>
                <a:ext uri="{FF2B5EF4-FFF2-40B4-BE49-F238E27FC236}">
                  <a16:creationId xmlns:a16="http://schemas.microsoft.com/office/drawing/2014/main" id="{959DCDC0-FCD4-4564-BF9C-BC8B948B9B8C}"/>
                </a:ext>
              </a:extLst>
            </p:cNvPr>
            <p:cNvSpPr/>
            <p:nvPr/>
          </p:nvSpPr>
          <p:spPr bwMode="auto">
            <a:xfrm>
              <a:off x="6678116" y="300896"/>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PREDICT</a:t>
              </a:r>
            </a:p>
          </p:txBody>
        </p:sp>
        <p:sp>
          <p:nvSpPr>
            <p:cNvPr id="50" name="Oval 49">
              <a:extLst>
                <a:ext uri="{FF2B5EF4-FFF2-40B4-BE49-F238E27FC236}">
                  <a16:creationId xmlns:a16="http://schemas.microsoft.com/office/drawing/2014/main" id="{4120236F-4969-4549-B974-38904551358D}"/>
                </a:ext>
              </a:extLst>
            </p:cNvPr>
            <p:cNvSpPr/>
            <p:nvPr/>
          </p:nvSpPr>
          <p:spPr bwMode="auto">
            <a:xfrm>
              <a:off x="7017798" y="1377203"/>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4</a:t>
              </a:r>
            </a:p>
          </p:txBody>
        </p:sp>
        <p:sp>
          <p:nvSpPr>
            <p:cNvPr id="56" name="Cylinder 55">
              <a:extLst>
                <a:ext uri="{FF2B5EF4-FFF2-40B4-BE49-F238E27FC236}">
                  <a16:creationId xmlns:a16="http://schemas.microsoft.com/office/drawing/2014/main" id="{B2B3B226-BD46-4058-9492-659EA9B026AE}"/>
                </a:ext>
              </a:extLst>
            </p:cNvPr>
            <p:cNvSpPr/>
            <p:nvPr/>
          </p:nvSpPr>
          <p:spPr bwMode="auto">
            <a:xfrm>
              <a:off x="8543632" y="2055354"/>
              <a:ext cx="1362368" cy="434840"/>
            </a:xfrm>
            <a:prstGeom prst="can">
              <a:avLst>
                <a:gd name="adj" fmla="val 50000"/>
              </a:avLst>
            </a:prstGeom>
            <a:solidFill>
              <a:srgbClr val="723D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BFFD9B4A-5544-4766-9E61-F95E47FE1CDF}"/>
                </a:ext>
              </a:extLst>
            </p:cNvPr>
            <p:cNvSpPr/>
            <p:nvPr/>
          </p:nvSpPr>
          <p:spPr bwMode="auto">
            <a:xfrm>
              <a:off x="8682942" y="1135062"/>
              <a:ext cx="1055418" cy="1055418"/>
            </a:xfrm>
            <a:prstGeom prst="ellipse">
              <a:avLst/>
            </a:prstGeom>
            <a:gradFill flip="none" rotWithShape="1">
              <a:gsLst>
                <a:gs pos="35000">
                  <a:schemeClr val="accent5">
                    <a:lumMod val="0"/>
                    <a:lumOff val="100000"/>
                  </a:schemeClr>
                </a:gs>
                <a:gs pos="100000">
                  <a:schemeClr val="accent5">
                    <a:lumMod val="100000"/>
                  </a:schemeClr>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a:t>
              </a:r>
            </a:p>
          </p:txBody>
        </p:sp>
      </p:grpSp>
      <p:grpSp>
        <p:nvGrpSpPr>
          <p:cNvPr id="88" name="Group 87">
            <a:extLst>
              <a:ext uri="{FF2B5EF4-FFF2-40B4-BE49-F238E27FC236}">
                <a16:creationId xmlns:a16="http://schemas.microsoft.com/office/drawing/2014/main" id="{05219B22-44EA-4D23-9C41-E68CAE6F3EC9}"/>
              </a:ext>
            </a:extLst>
          </p:cNvPr>
          <p:cNvGrpSpPr/>
          <p:nvPr/>
        </p:nvGrpSpPr>
        <p:grpSpPr>
          <a:xfrm>
            <a:off x="6678116" y="2763381"/>
            <a:ext cx="5105399" cy="3930247"/>
            <a:chOff x="6678116" y="2763381"/>
            <a:chExt cx="5105399" cy="3930247"/>
          </a:xfrm>
        </p:grpSpPr>
        <p:sp>
          <p:nvSpPr>
            <p:cNvPr id="33" name="Rectangle 32">
              <a:extLst>
                <a:ext uri="{FF2B5EF4-FFF2-40B4-BE49-F238E27FC236}">
                  <a16:creationId xmlns:a16="http://schemas.microsoft.com/office/drawing/2014/main" id="{49B3EA64-C290-454A-BF8B-82E8382086F5}"/>
                </a:ext>
              </a:extLst>
            </p:cNvPr>
            <p:cNvSpPr/>
            <p:nvPr/>
          </p:nvSpPr>
          <p:spPr bwMode="auto">
            <a:xfrm>
              <a:off x="6678116" y="3969848"/>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MODEL</a:t>
              </a:r>
            </a:p>
          </p:txBody>
        </p:sp>
        <p:grpSp>
          <p:nvGrpSpPr>
            <p:cNvPr id="42" name="Group 41">
              <a:extLst>
                <a:ext uri="{FF2B5EF4-FFF2-40B4-BE49-F238E27FC236}">
                  <a16:creationId xmlns:a16="http://schemas.microsoft.com/office/drawing/2014/main" id="{8E2171E1-2C38-4BA0-A7F9-A4FD59102D7A}"/>
                </a:ext>
              </a:extLst>
            </p:cNvPr>
            <p:cNvGrpSpPr/>
            <p:nvPr/>
          </p:nvGrpSpPr>
          <p:grpSpPr>
            <a:xfrm rot="10800000">
              <a:off x="8552356" y="2763381"/>
              <a:ext cx="1356919" cy="1215992"/>
              <a:chOff x="2527198" y="2964866"/>
              <a:chExt cx="1356919" cy="1536625"/>
            </a:xfrm>
          </p:grpSpPr>
          <p:sp>
            <p:nvSpPr>
              <p:cNvPr id="43" name="Arrow: Right 42">
                <a:extLst>
                  <a:ext uri="{FF2B5EF4-FFF2-40B4-BE49-F238E27FC236}">
                    <a16:creationId xmlns:a16="http://schemas.microsoft.com/office/drawing/2014/main" id="{300E35C4-835C-4B33-9061-F83845FB70A5}"/>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Arrow: Right 43">
                <a:extLst>
                  <a:ext uri="{FF2B5EF4-FFF2-40B4-BE49-F238E27FC236}">
                    <a16:creationId xmlns:a16="http://schemas.microsoft.com/office/drawing/2014/main" id="{B8A0329E-20C5-4A65-8265-BA95EED2A7F7}"/>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51" name="Oval 50">
              <a:extLst>
                <a:ext uri="{FF2B5EF4-FFF2-40B4-BE49-F238E27FC236}">
                  <a16:creationId xmlns:a16="http://schemas.microsoft.com/office/drawing/2014/main" id="{DB7F4ACF-A31D-49F3-8C0A-01124F0AA780}"/>
                </a:ext>
              </a:extLst>
            </p:cNvPr>
            <p:cNvSpPr/>
            <p:nvPr/>
          </p:nvSpPr>
          <p:spPr bwMode="auto">
            <a:xfrm>
              <a:off x="7017798" y="5046155"/>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grpSp>
          <p:nvGrpSpPr>
            <p:cNvPr id="85" name="Group 84">
              <a:extLst>
                <a:ext uri="{FF2B5EF4-FFF2-40B4-BE49-F238E27FC236}">
                  <a16:creationId xmlns:a16="http://schemas.microsoft.com/office/drawing/2014/main" id="{AC724D56-6A4C-4079-A5F7-EF8AC3319493}"/>
                </a:ext>
              </a:extLst>
            </p:cNvPr>
            <p:cNvGrpSpPr/>
            <p:nvPr/>
          </p:nvGrpSpPr>
          <p:grpSpPr>
            <a:xfrm>
              <a:off x="8060194" y="4752428"/>
              <a:ext cx="2341242" cy="1548048"/>
              <a:chOff x="8232426" y="4752428"/>
              <a:chExt cx="2341242" cy="1548048"/>
            </a:xfrm>
          </p:grpSpPr>
          <p:sp>
            <p:nvSpPr>
              <p:cNvPr id="57" name="emoticon">
                <a:extLst>
                  <a:ext uri="{FF2B5EF4-FFF2-40B4-BE49-F238E27FC236}">
                    <a16:creationId xmlns:a16="http://schemas.microsoft.com/office/drawing/2014/main" id="{70AFFCFF-0965-49FA-87C4-8BBD74351B11}"/>
                  </a:ext>
                </a:extLst>
              </p:cNvPr>
              <p:cNvSpPr>
                <a:spLocks noChangeAspect="1" noEditPoints="1"/>
              </p:cNvSpPr>
              <p:nvPr/>
            </p:nvSpPr>
            <p:spPr bwMode="auto">
              <a:xfrm>
                <a:off x="8232426" y="5323144"/>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emoticon_2">
                <a:extLst>
                  <a:ext uri="{FF2B5EF4-FFF2-40B4-BE49-F238E27FC236}">
                    <a16:creationId xmlns:a16="http://schemas.microsoft.com/office/drawing/2014/main" id="{F95BC57B-5253-40E4-BBA0-5AC3DF11BB8F}"/>
                  </a:ext>
                </a:extLst>
              </p:cNvPr>
              <p:cNvSpPr>
                <a:spLocks noChangeAspect="1" noEditPoints="1"/>
              </p:cNvSpPr>
              <p:nvPr/>
            </p:nvSpPr>
            <p:spPr bwMode="auto">
              <a:xfrm>
                <a:off x="9544612" y="593471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emoticon">
                <a:extLst>
                  <a:ext uri="{FF2B5EF4-FFF2-40B4-BE49-F238E27FC236}">
                    <a16:creationId xmlns:a16="http://schemas.microsoft.com/office/drawing/2014/main" id="{87F10B9B-3F01-4E2F-BD39-EB8DF184FE95}"/>
                  </a:ext>
                </a:extLst>
              </p:cNvPr>
              <p:cNvSpPr>
                <a:spLocks noChangeAspect="1" noEditPoints="1"/>
              </p:cNvSpPr>
              <p:nvPr/>
            </p:nvSpPr>
            <p:spPr bwMode="auto">
              <a:xfrm>
                <a:off x="10207908" y="59347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a:extLst>
                  <a:ext uri="{FF2B5EF4-FFF2-40B4-BE49-F238E27FC236}">
                    <a16:creationId xmlns:a16="http://schemas.microsoft.com/office/drawing/2014/main" id="{ABA95566-431D-4081-B80C-6987B64B2E0D}"/>
                  </a:ext>
                </a:extLst>
              </p:cNvPr>
              <p:cNvSpPr/>
              <p:nvPr/>
            </p:nvSpPr>
            <p:spPr bwMode="auto">
              <a:xfrm>
                <a:off x="8924967"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E70CB9D5-7844-4630-B6E1-5B9A5FE69045}"/>
                  </a:ext>
                </a:extLst>
              </p:cNvPr>
              <p:cNvSpPr/>
              <p:nvPr/>
            </p:nvSpPr>
            <p:spPr bwMode="auto">
              <a:xfrm>
                <a:off x="9576652"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15EA4D77-50D8-47F2-9C78-F99BA41EB6C1}"/>
                  </a:ext>
                </a:extLst>
              </p:cNvPr>
              <p:cNvSpPr/>
              <p:nvPr/>
            </p:nvSpPr>
            <p:spPr bwMode="auto">
              <a:xfrm>
                <a:off x="10228336"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BBF70CBF-B4C7-4A4D-80A8-22608A67089D}"/>
                  </a:ext>
                </a:extLst>
              </p:cNvPr>
              <p:cNvSpPr/>
              <p:nvPr/>
            </p:nvSpPr>
            <p:spPr bwMode="auto">
              <a:xfrm>
                <a:off x="9903432" y="4752428"/>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Connector: Elbow 64">
                <a:extLst>
                  <a:ext uri="{FF2B5EF4-FFF2-40B4-BE49-F238E27FC236}">
                    <a16:creationId xmlns:a16="http://schemas.microsoft.com/office/drawing/2014/main" id="{A610F3A5-83B3-4C20-90D1-13094EC81998}"/>
                  </a:ext>
                </a:extLst>
              </p:cNvPr>
              <p:cNvCxnSpPr>
                <a:stCxn id="63" idx="1"/>
                <a:endCxn id="61" idx="0"/>
              </p:cNvCxnSpPr>
              <p:nvPr/>
            </p:nvCxnSpPr>
            <p:spPr>
              <a:xfrm rot="10800000" flipV="1">
                <a:off x="9739104" y="4914880"/>
                <a:ext cx="164328"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7819012F-8CF1-43E6-9BD1-680D273308EB}"/>
                  </a:ext>
                </a:extLst>
              </p:cNvPr>
              <p:cNvCxnSpPr>
                <a:stCxn id="63" idx="3"/>
                <a:endCxn id="62" idx="0"/>
              </p:cNvCxnSpPr>
              <p:nvPr/>
            </p:nvCxnSpPr>
            <p:spPr>
              <a:xfrm>
                <a:off x="10228336" y="4914880"/>
                <a:ext cx="162452"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908F1B1-AC3A-44E8-8B50-747A5D004A1F}"/>
                  </a:ext>
                </a:extLst>
              </p:cNvPr>
              <p:cNvCxnSpPr>
                <a:cxnSpLocks/>
                <a:stCxn id="60" idx="2"/>
              </p:cNvCxnSpPr>
              <p:nvPr/>
            </p:nvCxnSpPr>
            <p:spPr>
              <a:xfrm rot="16200000" flipH="1">
                <a:off x="9080846" y="5675049"/>
                <a:ext cx="449121" cy="435974"/>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D3CDE0F-4123-4A34-9D50-31B96AC550F4}"/>
                  </a:ext>
                </a:extLst>
              </p:cNvPr>
              <p:cNvCxnSpPr>
                <a:stCxn id="61" idx="2"/>
                <a:endCxn id="58" idx="3"/>
              </p:cNvCxnSpPr>
              <p:nvPr/>
            </p:nvCxnSpPr>
            <p:spPr>
              <a:xfrm flipH="1">
                <a:off x="9738360" y="5668476"/>
                <a:ext cx="744"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45BD3FC-EE95-4D62-A24C-B1942C0628FE}"/>
                  </a:ext>
                </a:extLst>
              </p:cNvPr>
              <p:cNvCxnSpPr>
                <a:stCxn id="62" idx="2"/>
                <a:endCxn id="59" idx="3"/>
              </p:cNvCxnSpPr>
              <p:nvPr/>
            </p:nvCxnSpPr>
            <p:spPr>
              <a:xfrm>
                <a:off x="10390788" y="5668476"/>
                <a:ext cx="0"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4BFA825-5C7F-4A34-8409-F7AC3FC5ADF2}"/>
                  </a:ext>
                </a:extLst>
              </p:cNvPr>
              <p:cNvCxnSpPr>
                <a:stCxn id="61" idx="1"/>
                <a:endCxn id="60" idx="3"/>
              </p:cNvCxnSpPr>
              <p:nvPr/>
            </p:nvCxnSpPr>
            <p:spPr>
              <a:xfrm flipH="1">
                <a:off x="9249871"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7AA79B-DC71-4B3D-97A5-843347089D10}"/>
                  </a:ext>
                </a:extLst>
              </p:cNvPr>
              <p:cNvCxnSpPr>
                <a:stCxn id="60" idx="1"/>
                <a:endCxn id="57" idx="0"/>
              </p:cNvCxnSpPr>
              <p:nvPr/>
            </p:nvCxnSpPr>
            <p:spPr>
              <a:xfrm flipH="1">
                <a:off x="8598186"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Group 86">
            <a:extLst>
              <a:ext uri="{FF2B5EF4-FFF2-40B4-BE49-F238E27FC236}">
                <a16:creationId xmlns:a16="http://schemas.microsoft.com/office/drawing/2014/main" id="{1193FF4B-9271-4C23-8EDE-533B239C0B1F}"/>
              </a:ext>
            </a:extLst>
          </p:cNvPr>
          <p:cNvGrpSpPr/>
          <p:nvPr/>
        </p:nvGrpSpPr>
        <p:grpSpPr>
          <a:xfrm>
            <a:off x="652959" y="3969848"/>
            <a:ext cx="6252151" cy="2723780"/>
            <a:chOff x="652959" y="3969848"/>
            <a:chExt cx="6252151" cy="2723780"/>
          </a:xfrm>
        </p:grpSpPr>
        <p:sp>
          <p:nvSpPr>
            <p:cNvPr id="32" name="Rectangle 31">
              <a:extLst>
                <a:ext uri="{FF2B5EF4-FFF2-40B4-BE49-F238E27FC236}">
                  <a16:creationId xmlns:a16="http://schemas.microsoft.com/office/drawing/2014/main" id="{8E9C2B72-114A-4938-8CD6-2336EFBE382A}"/>
                </a:ext>
              </a:extLst>
            </p:cNvPr>
            <p:cNvSpPr/>
            <p:nvPr/>
          </p:nvSpPr>
          <p:spPr bwMode="auto">
            <a:xfrm>
              <a:off x="652959" y="3969848"/>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EXPLORE • ANALYZE • CONVERT</a:t>
              </a:r>
            </a:p>
          </p:txBody>
        </p:sp>
        <p:grpSp>
          <p:nvGrpSpPr>
            <p:cNvPr id="45" name="Group 44">
              <a:extLst>
                <a:ext uri="{FF2B5EF4-FFF2-40B4-BE49-F238E27FC236}">
                  <a16:creationId xmlns:a16="http://schemas.microsoft.com/office/drawing/2014/main" id="{401126E0-D486-4F51-B91C-99BB422B97E7}"/>
                </a:ext>
              </a:extLst>
            </p:cNvPr>
            <p:cNvGrpSpPr/>
            <p:nvPr/>
          </p:nvGrpSpPr>
          <p:grpSpPr>
            <a:xfrm rot="16200000">
              <a:off x="5618654" y="4723742"/>
              <a:ext cx="1356919" cy="1215992"/>
              <a:chOff x="2527198" y="2964866"/>
              <a:chExt cx="1356919" cy="1536625"/>
            </a:xfrm>
          </p:grpSpPr>
          <p:sp>
            <p:nvSpPr>
              <p:cNvPr id="46" name="Arrow: Right 45">
                <a:extLst>
                  <a:ext uri="{FF2B5EF4-FFF2-40B4-BE49-F238E27FC236}">
                    <a16:creationId xmlns:a16="http://schemas.microsoft.com/office/drawing/2014/main" id="{F415D880-A9B0-479D-A3A6-AD4F5A742B0B}"/>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Arrow: Right 46">
                <a:extLst>
                  <a:ext uri="{FF2B5EF4-FFF2-40B4-BE49-F238E27FC236}">
                    <a16:creationId xmlns:a16="http://schemas.microsoft.com/office/drawing/2014/main" id="{999CF816-5070-45F7-98D4-6C7858A65B73}"/>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49" name="Oval 48">
              <a:extLst>
                <a:ext uri="{FF2B5EF4-FFF2-40B4-BE49-F238E27FC236}">
                  <a16:creationId xmlns:a16="http://schemas.microsoft.com/office/drawing/2014/main" id="{6A3F76B1-78E7-422C-996A-6D48AF31317C}"/>
                </a:ext>
              </a:extLst>
            </p:cNvPr>
            <p:cNvSpPr/>
            <p:nvPr/>
          </p:nvSpPr>
          <p:spPr bwMode="auto">
            <a:xfrm>
              <a:off x="992641" y="5046155"/>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pic>
          <p:nvPicPr>
            <p:cNvPr id="8" name="Picture 3" descr="C:\Users\sethj.GLENDALE\Desktop\new-2-23\b-03.png">
              <a:extLst>
                <a:ext uri="{FF2B5EF4-FFF2-40B4-BE49-F238E27FC236}">
                  <a16:creationId xmlns:a16="http://schemas.microsoft.com/office/drawing/2014/main" id="{A122AD8F-4FD4-499F-A92F-898ACC74FFF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l="28157" t="25542" r="30053" b="14215"/>
            <a:stretch/>
          </p:blipFill>
          <p:spPr bwMode="auto">
            <a:xfrm>
              <a:off x="1987750" y="5000114"/>
              <a:ext cx="927979" cy="1053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ethj.GLENDALE\Desktop\new-2-23\b-02.png">
              <a:extLst>
                <a:ext uri="{FF2B5EF4-FFF2-40B4-BE49-F238E27FC236}">
                  <a16:creationId xmlns:a16="http://schemas.microsoft.com/office/drawing/2014/main" id="{8698DB2C-D6D6-4559-B1BE-1586E020C6A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l="24340" t="27473" r="26581" b="26052"/>
            <a:stretch/>
          </p:blipFill>
          <p:spPr bwMode="auto">
            <a:xfrm>
              <a:off x="3394778" y="5000114"/>
              <a:ext cx="1132975" cy="934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B8A86770-4252-43E3-82AB-543F9D23796E}"/>
              </a:ext>
            </a:extLst>
          </p:cNvPr>
          <p:cNvGrpSpPr/>
          <p:nvPr/>
        </p:nvGrpSpPr>
        <p:grpSpPr>
          <a:xfrm>
            <a:off x="652959" y="300896"/>
            <a:ext cx="5105399" cy="3928171"/>
            <a:chOff x="652959" y="300896"/>
            <a:chExt cx="5105399" cy="3928171"/>
          </a:xfrm>
        </p:grpSpPr>
        <p:sp>
          <p:nvSpPr>
            <p:cNvPr id="30" name="Rectangle 29">
              <a:extLst>
                <a:ext uri="{FF2B5EF4-FFF2-40B4-BE49-F238E27FC236}">
                  <a16:creationId xmlns:a16="http://schemas.microsoft.com/office/drawing/2014/main" id="{7C89090F-99AF-40A0-9181-D77AC99C002C}"/>
                </a:ext>
              </a:extLst>
            </p:cNvPr>
            <p:cNvSpPr/>
            <p:nvPr/>
          </p:nvSpPr>
          <p:spPr bwMode="auto">
            <a:xfrm>
              <a:off x="652959" y="300896"/>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IDENTIFY</a:t>
              </a:r>
            </a:p>
          </p:txBody>
        </p:sp>
        <p:grpSp>
          <p:nvGrpSpPr>
            <p:cNvPr id="38" name="Group 37">
              <a:extLst>
                <a:ext uri="{FF2B5EF4-FFF2-40B4-BE49-F238E27FC236}">
                  <a16:creationId xmlns:a16="http://schemas.microsoft.com/office/drawing/2014/main" id="{D95B4B75-6CDA-4DAA-98C6-0AA648F02910}"/>
                </a:ext>
              </a:extLst>
            </p:cNvPr>
            <p:cNvGrpSpPr/>
            <p:nvPr/>
          </p:nvGrpSpPr>
          <p:grpSpPr>
            <a:xfrm>
              <a:off x="2527199" y="3013075"/>
              <a:ext cx="1356919" cy="1215992"/>
              <a:chOff x="2527198" y="2964866"/>
              <a:chExt cx="1356919" cy="1536625"/>
            </a:xfrm>
          </p:grpSpPr>
          <p:sp>
            <p:nvSpPr>
              <p:cNvPr id="37" name="Arrow: Right 36">
                <a:extLst>
                  <a:ext uri="{FF2B5EF4-FFF2-40B4-BE49-F238E27FC236}">
                    <a16:creationId xmlns:a16="http://schemas.microsoft.com/office/drawing/2014/main" id="{14D8A9B7-48AF-459F-8DB7-0987EC092474}"/>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F5920A1F-AD45-489C-8DB0-BF0D0B844352}"/>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48" name="Oval 47">
              <a:extLst>
                <a:ext uri="{FF2B5EF4-FFF2-40B4-BE49-F238E27FC236}">
                  <a16:creationId xmlns:a16="http://schemas.microsoft.com/office/drawing/2014/main" id="{B1D8D06B-EB1D-4C55-9C35-D3D0EABE4573}"/>
                </a:ext>
              </a:extLst>
            </p:cNvPr>
            <p:cNvSpPr/>
            <p:nvPr/>
          </p:nvSpPr>
          <p:spPr bwMode="auto">
            <a:xfrm>
              <a:off x="992641" y="1377203"/>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53" name="Cylinder 52">
              <a:extLst>
                <a:ext uri="{FF2B5EF4-FFF2-40B4-BE49-F238E27FC236}">
                  <a16:creationId xmlns:a16="http://schemas.microsoft.com/office/drawing/2014/main" id="{F2E7B80E-04DA-48EB-A061-CFD6C8F3C908}"/>
                </a:ext>
              </a:extLst>
            </p:cNvPr>
            <p:cNvSpPr/>
            <p:nvPr/>
          </p:nvSpPr>
          <p:spPr bwMode="auto">
            <a:xfrm>
              <a:off x="2303010" y="1274042"/>
              <a:ext cx="714828"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Cube 53">
              <a:extLst>
                <a:ext uri="{FF2B5EF4-FFF2-40B4-BE49-F238E27FC236}">
                  <a16:creationId xmlns:a16="http://schemas.microsoft.com/office/drawing/2014/main" id="{B42CAB64-7509-4195-9961-8E3F0AA055E4}"/>
                </a:ext>
              </a:extLst>
            </p:cNvPr>
            <p:cNvSpPr/>
            <p:nvPr/>
          </p:nvSpPr>
          <p:spPr bwMode="auto">
            <a:xfrm>
              <a:off x="3312576" y="1648489"/>
              <a:ext cx="838826" cy="838826"/>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15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86"/>
                                        </p:tgtEl>
                                        <p:attrNameLst>
                                          <p:attrName>ppt_x</p:attrName>
                                          <p:attrName>ppt_y</p:attrName>
                                        </p:attrNameLst>
                                      </p:cBhvr>
                                      <p:rCtr x="0" y="224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50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42" presetClass="path" presetSubtype="0" decel="100000" fill="hold" nodeType="withEffect">
                                  <p:stCondLst>
                                    <p:cond delay="0"/>
                                  </p:stCondLst>
                                  <p:childTnLst>
                                    <p:animMotion origin="layout" path="M -0.0245 2.41943E-6 L -4.4243E-6 2.41943E-6 " pathEditMode="relative" rAng="0" ptsTypes="AA">
                                      <p:cBhvr>
                                        <p:cTn id="16" dur="1000" fill="hold"/>
                                        <p:tgtEl>
                                          <p:spTgt spid="87"/>
                                        </p:tgtEl>
                                        <p:attrNameLst>
                                          <p:attrName>ppt_x</p:attrName>
                                          <p:attrName>ppt_y</p:attrName>
                                        </p:attrNameLst>
                                      </p:cBhvr>
                                      <p:rCtr x="1225"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5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88"/>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42" presetClass="path" presetSubtype="0" decel="100000" fill="hold" nodeType="withEffect">
                                  <p:stCondLst>
                                    <p:cond delay="0"/>
                                  </p:stCondLst>
                                  <p:childTnLst>
                                    <p:animMotion origin="layout" path="M 0.02144 2.41943E-6 L 2.4432E-6 2.41943E-6 " pathEditMode="relative" rAng="0" ptsTypes="AA">
                                      <p:cBhvr>
                                        <p:cTn id="30" dur="1000" fill="hold"/>
                                        <p:tgtEl>
                                          <p:spTgt spid="89"/>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BE602-4CED-4E7A-8FB0-FBFFB885E3A2}"/>
              </a:ext>
            </a:extLst>
          </p:cNvPr>
          <p:cNvSpPr>
            <a:spLocks noGrp="1"/>
          </p:cNvSpPr>
          <p:nvPr>
            <p:ph type="title"/>
          </p:nvPr>
        </p:nvSpPr>
        <p:spPr/>
        <p:txBody>
          <a:bodyPr/>
          <a:lstStyle/>
          <a:p>
            <a:r>
              <a:rPr lang="en-US"/>
              <a:t>Tools</a:t>
            </a:r>
          </a:p>
        </p:txBody>
      </p:sp>
      <p:grpSp>
        <p:nvGrpSpPr>
          <p:cNvPr id="27" name="Group 26">
            <a:extLst>
              <a:ext uri="{FF2B5EF4-FFF2-40B4-BE49-F238E27FC236}">
                <a16:creationId xmlns:a16="http://schemas.microsoft.com/office/drawing/2014/main" id="{B567909E-71EC-4692-817B-A0C9FE7247D9}"/>
              </a:ext>
            </a:extLst>
          </p:cNvPr>
          <p:cNvGrpSpPr/>
          <p:nvPr/>
        </p:nvGrpSpPr>
        <p:grpSpPr>
          <a:xfrm>
            <a:off x="0" y="1230390"/>
            <a:ext cx="12436475" cy="2384628"/>
            <a:chOff x="0" y="1230390"/>
            <a:chExt cx="12436475" cy="2384628"/>
          </a:xfrm>
        </p:grpSpPr>
        <p:sp>
          <p:nvSpPr>
            <p:cNvPr id="4" name="Rectangle 3">
              <a:extLst>
                <a:ext uri="{FF2B5EF4-FFF2-40B4-BE49-F238E27FC236}">
                  <a16:creationId xmlns:a16="http://schemas.microsoft.com/office/drawing/2014/main" id="{8B6D04B8-3235-4073-A1CC-F6FC1CEF4E3A}"/>
                </a:ext>
              </a:extLst>
            </p:cNvPr>
            <p:cNvSpPr/>
            <p:nvPr/>
          </p:nvSpPr>
          <p:spPr bwMode="auto">
            <a:xfrm>
              <a:off x="0" y="1230390"/>
              <a:ext cx="12436475" cy="23846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24A0AC6-2858-4FDB-B8DD-29CD3015831D}"/>
                </a:ext>
              </a:extLst>
            </p:cNvPr>
            <p:cNvSpPr/>
            <p:nvPr>
              <p:extLst/>
            </p:nvPr>
          </p:nvSpPr>
          <p:spPr bwMode="auto">
            <a:xfrm>
              <a:off x="274638" y="3070127"/>
              <a:ext cx="11887200" cy="423667"/>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algn="ctr" defTabSz="914192">
                <a:defRPr/>
              </a:pPr>
              <a:r>
                <a:rPr lang="en-US" sz="2400" kern="0">
                  <a:gradFill>
                    <a:gsLst>
                      <a:gs pos="63248">
                        <a:schemeClr val="tx1"/>
                      </a:gs>
                      <a:gs pos="30000">
                        <a:schemeClr val="tx1"/>
                      </a:gs>
                    </a:gsLst>
                    <a:lin ang="5400000" scaled="1"/>
                  </a:gradFill>
                  <a:cs typeface="Segoe UI" panose="020B0502040204020203" pitchFamily="34" charset="0"/>
                </a:rPr>
                <a:t>Others (PyCharm, Jupyter Notebooks…)</a:t>
              </a:r>
            </a:p>
          </p:txBody>
        </p:sp>
        <p:sp>
          <p:nvSpPr>
            <p:cNvPr id="19" name="Rectangle 18">
              <a:extLst>
                <a:ext uri="{FF2B5EF4-FFF2-40B4-BE49-F238E27FC236}">
                  <a16:creationId xmlns:a16="http://schemas.microsoft.com/office/drawing/2014/main" id="{05549406-61F7-47E5-8C9D-38F2BE5F1963}"/>
                </a:ext>
              </a:extLst>
            </p:cNvPr>
            <p:cNvSpPr/>
            <p:nvPr/>
          </p:nvSpPr>
          <p:spPr bwMode="auto">
            <a:xfrm>
              <a:off x="274638"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Visual Studio Code Tools for AI</a:t>
              </a:r>
            </a:p>
          </p:txBody>
        </p:sp>
        <p:sp>
          <p:nvSpPr>
            <p:cNvPr id="20" name="Rectangle 19">
              <a:extLst>
                <a:ext uri="{FF2B5EF4-FFF2-40B4-BE49-F238E27FC236}">
                  <a16:creationId xmlns:a16="http://schemas.microsoft.com/office/drawing/2014/main" id="{C7689C65-6374-4E94-B2BF-766899ED85C1}"/>
                </a:ext>
              </a:extLst>
            </p:cNvPr>
            <p:cNvSpPr/>
            <p:nvPr/>
          </p:nvSpPr>
          <p:spPr bwMode="auto">
            <a:xfrm>
              <a:off x="4257429"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Machine Learning Studio</a:t>
              </a:r>
            </a:p>
          </p:txBody>
        </p:sp>
        <p:sp>
          <p:nvSpPr>
            <p:cNvPr id="21" name="Rectangle 20">
              <a:extLst>
                <a:ext uri="{FF2B5EF4-FFF2-40B4-BE49-F238E27FC236}">
                  <a16:creationId xmlns:a16="http://schemas.microsoft.com/office/drawing/2014/main" id="{73C715EE-D6B1-4EA9-94F6-0DB9E239758D}"/>
                </a:ext>
              </a:extLst>
            </p:cNvPr>
            <p:cNvSpPr/>
            <p:nvPr/>
          </p:nvSpPr>
          <p:spPr bwMode="auto">
            <a:xfrm>
              <a:off x="8240220"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Machine Learning Workbench</a:t>
              </a:r>
            </a:p>
          </p:txBody>
        </p:sp>
        <p:sp>
          <p:nvSpPr>
            <p:cNvPr id="2" name="Rectangle 1">
              <a:extLst>
                <a:ext uri="{FF2B5EF4-FFF2-40B4-BE49-F238E27FC236}">
                  <a16:creationId xmlns:a16="http://schemas.microsoft.com/office/drawing/2014/main" id="{FD46E7EE-7C1B-4E8B-8F0F-C7E1590BADC1}"/>
                </a:ext>
              </a:extLst>
            </p:cNvPr>
            <p:cNvSpPr/>
            <p:nvPr/>
          </p:nvSpPr>
          <p:spPr>
            <a:xfrm>
              <a:off x="4755336" y="1230390"/>
              <a:ext cx="2925802" cy="577530"/>
            </a:xfrm>
            <a:prstGeom prst="rect">
              <a:avLst/>
            </a:prstGeom>
          </p:spPr>
          <p:txBody>
            <a:bodyPr wrap="none">
              <a:spAutoFit/>
            </a:bodyPr>
            <a:lstStyle/>
            <a:p>
              <a:pPr algn="ctr" defTabSz="914192">
                <a:lnSpc>
                  <a:spcPct val="150000"/>
                </a:lnSpc>
                <a:defRPr/>
              </a:pPr>
              <a:r>
                <a:rPr lang="en-US" sz="2400" b="1" kern="0" spc="30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CODING TOOLS</a:t>
              </a:r>
            </a:p>
          </p:txBody>
        </p:sp>
      </p:grpSp>
      <p:grpSp>
        <p:nvGrpSpPr>
          <p:cNvPr id="28" name="Group 27">
            <a:extLst>
              <a:ext uri="{FF2B5EF4-FFF2-40B4-BE49-F238E27FC236}">
                <a16:creationId xmlns:a16="http://schemas.microsoft.com/office/drawing/2014/main" id="{C3A124CA-A700-48E9-BC6C-4FBF8388B928}"/>
              </a:ext>
            </a:extLst>
          </p:cNvPr>
          <p:cNvGrpSpPr/>
          <p:nvPr/>
        </p:nvGrpSpPr>
        <p:grpSpPr>
          <a:xfrm>
            <a:off x="274637" y="3954463"/>
            <a:ext cx="11897503" cy="2379485"/>
            <a:chOff x="274637" y="4168601"/>
            <a:chExt cx="11897503" cy="2379485"/>
          </a:xfrm>
        </p:grpSpPr>
        <p:sp>
          <p:nvSpPr>
            <p:cNvPr id="12" name="Rectangle 11">
              <a:extLst>
                <a:ext uri="{FF2B5EF4-FFF2-40B4-BE49-F238E27FC236}">
                  <a16:creationId xmlns:a16="http://schemas.microsoft.com/office/drawing/2014/main" id="{F4C03749-3E24-4028-B090-FA6442380772}"/>
                </a:ext>
              </a:extLst>
            </p:cNvPr>
            <p:cNvSpPr/>
            <p:nvPr/>
          </p:nvSpPr>
          <p:spPr bwMode="auto">
            <a:xfrm>
              <a:off x="274637" y="4168601"/>
              <a:ext cx="11887199"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2400" b="1" i="0" u="none" strike="noStrike" kern="0" cap="none" spc="30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FRAMEWORKS</a:t>
              </a:r>
            </a:p>
          </p:txBody>
        </p:sp>
        <p:sp>
          <p:nvSpPr>
            <p:cNvPr id="16" name="Rectangle 15">
              <a:extLst>
                <a:ext uri="{FF2B5EF4-FFF2-40B4-BE49-F238E27FC236}">
                  <a16:creationId xmlns:a16="http://schemas.microsoft.com/office/drawing/2014/main" id="{41E32804-FDAA-4B12-B2C8-AAF1C2F79505}"/>
                </a:ext>
              </a:extLst>
            </p:cNvPr>
            <p:cNvSpPr/>
            <p:nvPr>
              <p:extLst/>
            </p:nvPr>
          </p:nvSpPr>
          <p:spPr bwMode="auto">
            <a:xfrm>
              <a:off x="274638" y="6175998"/>
              <a:ext cx="11887199" cy="372088"/>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63248">
                        <a:schemeClr val="tx1"/>
                      </a:gs>
                      <a:gs pos="30000">
                        <a:schemeClr val="tx1"/>
                      </a:gs>
                    </a:gsLst>
                    <a:lin ang="5400000" scaled="1"/>
                  </a:gradFill>
                  <a:effectLst/>
                  <a:uLnTx/>
                  <a:uFillTx/>
                  <a:ea typeface="+mn-ea"/>
                  <a:cs typeface="Segoe UI" panose="020B0502040204020203" pitchFamily="34" charset="0"/>
                </a:rPr>
                <a:t>Others (Scikit-learn, MXNet, Keras, Chainer, Gluon…)</a:t>
              </a:r>
            </a:p>
          </p:txBody>
        </p:sp>
        <p:sp>
          <p:nvSpPr>
            <p:cNvPr id="22" name="Rectangle 21">
              <a:extLst>
                <a:ext uri="{FF2B5EF4-FFF2-40B4-BE49-F238E27FC236}">
                  <a16:creationId xmlns:a16="http://schemas.microsoft.com/office/drawing/2014/main" id="{E2073F1C-F3C3-4A66-B1FD-34E23502430E}"/>
                </a:ext>
              </a:extLst>
            </p:cNvPr>
            <p:cNvSpPr/>
            <p:nvPr/>
          </p:nvSpPr>
          <p:spPr bwMode="auto">
            <a:xfrm>
              <a:off x="274638"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Cognitive Toolkit</a:t>
              </a:r>
            </a:p>
          </p:txBody>
        </p:sp>
        <p:sp>
          <p:nvSpPr>
            <p:cNvPr id="23" name="Rectangle 22">
              <a:extLst>
                <a:ext uri="{FF2B5EF4-FFF2-40B4-BE49-F238E27FC236}">
                  <a16:creationId xmlns:a16="http://schemas.microsoft.com/office/drawing/2014/main" id="{D3B1AFA1-0028-4C12-9AAE-2E3787CAF2C4}"/>
                </a:ext>
              </a:extLst>
            </p:cNvPr>
            <p:cNvSpPr/>
            <p:nvPr/>
          </p:nvSpPr>
          <p:spPr bwMode="auto">
            <a:xfrm>
              <a:off x="4257429"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TensorFlow</a:t>
              </a: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E08E0B46-795A-4462-AF7A-0D01313B12BA}"/>
                </a:ext>
              </a:extLst>
            </p:cNvPr>
            <p:cNvSpPr/>
            <p:nvPr/>
          </p:nvSpPr>
          <p:spPr bwMode="auto">
            <a:xfrm>
              <a:off x="8240220"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Caffe</a:t>
              </a:r>
            </a:p>
          </p:txBody>
        </p:sp>
      </p:grpSp>
    </p:spTree>
    <p:extLst>
      <p:ext uri="{BB962C8B-B14F-4D97-AF65-F5344CB8AC3E}">
        <p14:creationId xmlns:p14="http://schemas.microsoft.com/office/powerpoint/2010/main" val="177955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27"/>
                                        </p:tgtEl>
                                        <p:attrNameLst>
                                          <p:attrName>ppt_x</p:attrName>
                                          <p:attrName>ppt_y</p:attrName>
                                        </p:attrNameLst>
                                      </p:cBhvr>
                                      <p:rCtr x="0" y="2247"/>
                                    </p:animMotion>
                                  </p:childTnLst>
                                </p:cTn>
                              </p:par>
                              <p:par>
                                <p:cTn id="10" presetID="10" presetClass="entr" presetSubtype="0" fill="hold" nodeType="withEffect">
                                  <p:stCondLst>
                                    <p:cond delay="10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500"/>
                                  </p:stCondLst>
                                  <p:childTnLst>
                                    <p:animMotion origin="layout" path="M -2.94613E-6 -0.04494 L -2.94613E-6 -8.71539E-7 " pathEditMode="relative" rAng="0" ptsTypes="AA">
                                      <p:cBhvr>
                                        <p:cTn id="14" dur="1000" fill="hold"/>
                                        <p:tgtEl>
                                          <p:spTgt spid="28"/>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9A1E-0E6C-4425-9C5A-C4C1977B0946}"/>
              </a:ext>
            </a:extLst>
          </p:cNvPr>
          <p:cNvSpPr/>
          <p:nvPr/>
        </p:nvSpPr>
        <p:spPr>
          <a:xfrm>
            <a:off x="3839754" y="5427836"/>
            <a:ext cx="5197641"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870E-65BD-4779-BA61-A340CEDB53BA}"/>
              </a:ext>
            </a:extLst>
          </p:cNvPr>
          <p:cNvSpPr>
            <a:spLocks noGrp="1"/>
          </p:cNvSpPr>
          <p:nvPr>
            <p:ph type="title" idx="4294967295"/>
          </p:nvPr>
        </p:nvSpPr>
        <p:spPr>
          <a:xfrm>
            <a:off x="1417637" y="2887662"/>
            <a:ext cx="8678863" cy="1098762"/>
          </a:xfrm>
        </p:spPr>
        <p:txBody>
          <a:bodyPr wrap="square" lIns="182880">
            <a:spAutoFit/>
          </a:bodyPr>
          <a:lstStyle/>
          <a:p>
            <a:pPr algn="ctr"/>
            <a:r>
              <a:rPr lang="en-US" sz="6600"/>
              <a:t>Visual Studio Tools for AI</a:t>
            </a:r>
          </a:p>
        </p:txBody>
      </p:sp>
      <p:sp>
        <p:nvSpPr>
          <p:cNvPr id="7" name="TextBox 6">
            <a:extLst>
              <a:ext uri="{FF2B5EF4-FFF2-40B4-BE49-F238E27FC236}">
                <a16:creationId xmlns:a16="http://schemas.microsoft.com/office/drawing/2014/main" id="{BB6A0520-6899-4A19-B9D3-ED832245F681}"/>
              </a:ext>
            </a:extLst>
          </p:cNvPr>
          <p:cNvSpPr txBox="1"/>
          <p:nvPr/>
        </p:nvSpPr>
        <p:spPr>
          <a:xfrm>
            <a:off x="4770439" y="1497799"/>
            <a:ext cx="289559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spc="300">
                <a:gradFill>
                  <a:gsLst>
                    <a:gs pos="1250">
                      <a:schemeClr val="tx2"/>
                    </a:gs>
                    <a:gs pos="100000">
                      <a:schemeClr val="tx2"/>
                    </a:gs>
                  </a:gsLst>
                  <a:lin ang="5400000" scaled="0"/>
                </a:gradFill>
                <a:latin typeface="Segoe UI" panose="020B0502040204020203" pitchFamily="34" charset="0"/>
              </a:rPr>
              <a:t>ANNOUNCING</a:t>
            </a:r>
            <a:endParaRPr lang="en-US" sz="2400" spc="30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F652FCD8-AE6A-40FE-83AA-38FD41F21631}"/>
              </a:ext>
            </a:extLst>
          </p:cNvPr>
          <p:cNvSpPr/>
          <p:nvPr/>
        </p:nvSpPr>
        <p:spPr>
          <a:xfrm>
            <a:off x="10176668" y="2938927"/>
            <a:ext cx="1145506" cy="369332"/>
          </a:xfrm>
          <a:prstGeom prst="rect">
            <a:avLst/>
          </a:prstGeom>
        </p:spPr>
        <p:txBody>
          <a:bodyPr wrap="none">
            <a:spAutoFit/>
          </a:bodyPr>
          <a:lstStyle/>
          <a:p>
            <a:r>
              <a:rPr lang="en-US" b="1">
                <a:solidFill>
                  <a:srgbClr val="0078D7"/>
                </a:solidFill>
                <a:latin typeface="Segoe UI Semibold" panose="020B0702040204020203" pitchFamily="34" charset="0"/>
                <a:cs typeface="Segoe UI Semibold" panose="020B0702040204020203" pitchFamily="34" charset="0"/>
              </a:rPr>
              <a:t>PREVIEW</a:t>
            </a:r>
          </a:p>
        </p:txBody>
      </p:sp>
    </p:spTree>
    <p:extLst>
      <p:ext uri="{BB962C8B-B14F-4D97-AF65-F5344CB8AC3E}">
        <p14:creationId xmlns:p14="http://schemas.microsoft.com/office/powerpoint/2010/main" val="727001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7"/>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4.22517E-6 -0.04494 L -4.22517E-6 4.60281E-6 " pathEditMode="relative" rAng="0" ptsTypes="AA">
                                      <p:cBhvr>
                                        <p:cTn id="14" dur="1000" fill="hold"/>
                                        <p:tgtEl>
                                          <p:spTgt spid="2"/>
                                        </p:tgtEl>
                                        <p:attrNameLst>
                                          <p:attrName>ppt_x</p:attrName>
                                          <p:attrName>ppt_y</p:attrName>
                                        </p:attrNameLst>
                                      </p:cBhvr>
                                      <p:rCtr x="0" y="2247"/>
                                    </p:animMotion>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4.22517E-6 -0.04494 L -4.22517E-6 4.60281E-6 " pathEditMode="relative" rAng="0" ptsTypes="AA">
                                      <p:cBhvr>
                                        <p:cTn id="19"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Visual Studio Tools for AI</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Seth Juarez</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sethjuarez</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923701" y="4484271"/>
            <a:ext cx="696208" cy="566023"/>
          </a:xfrm>
          <a:prstGeom prst="rect">
            <a:avLst/>
          </a:prstGeom>
        </p:spPr>
      </p:pic>
    </p:spTree>
    <p:extLst>
      <p:ext uri="{BB962C8B-B14F-4D97-AF65-F5344CB8AC3E}">
        <p14:creationId xmlns:p14="http://schemas.microsoft.com/office/powerpoint/2010/main" val="3434459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Machine Learning</a:t>
            </a:r>
          </a:p>
        </p:txBody>
      </p:sp>
      <p:grpSp>
        <p:nvGrpSpPr>
          <p:cNvPr id="7" name="Group 6">
            <a:extLst>
              <a:ext uri="{FF2B5EF4-FFF2-40B4-BE49-F238E27FC236}">
                <a16:creationId xmlns:a16="http://schemas.microsoft.com/office/drawing/2014/main" id="{32AA8C55-92CE-4DF5-BEE8-004989C0320D}"/>
              </a:ext>
            </a:extLst>
          </p:cNvPr>
          <p:cNvGrpSpPr/>
          <p:nvPr/>
        </p:nvGrpSpPr>
        <p:grpSpPr>
          <a:xfrm>
            <a:off x="572179" y="1526888"/>
            <a:ext cx="12200081" cy="4797122"/>
            <a:chOff x="572179" y="1526888"/>
            <a:chExt cx="12200081" cy="4797122"/>
          </a:xfrm>
        </p:grpSpPr>
        <p:cxnSp>
          <p:nvCxnSpPr>
            <p:cNvPr id="144" name="Straight Connector 143"/>
            <p:cNvCxnSpPr>
              <a:cxnSpLocks/>
            </p:cNvCxnSpPr>
            <p:nvPr/>
          </p:nvCxnSpPr>
          <p:spPr>
            <a:xfrm flipH="1">
              <a:off x="3954714" y="3988950"/>
              <a:ext cx="4787716" cy="0"/>
            </a:xfrm>
            <a:prstGeom prst="line">
              <a:avLst/>
            </a:prstGeom>
            <a:ln w="158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330495" y="3237186"/>
              <a:ext cx="2074398" cy="11459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9722615" y="1526888"/>
              <a:ext cx="2367646" cy="1222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Spark</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SQL DB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Virtual Machines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GPUs</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Container services</a:t>
              </a:r>
            </a:p>
          </p:txBody>
        </p:sp>
        <p:sp>
          <p:nvSpPr>
            <p:cNvPr id="145" name="Rectangle 144"/>
            <p:cNvSpPr/>
            <p:nvPr/>
          </p:nvSpPr>
          <p:spPr bwMode="auto">
            <a:xfrm>
              <a:off x="9722615" y="3727960"/>
              <a:ext cx="3049645" cy="52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SQL Server</a:t>
              </a:r>
            </a:p>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Machine Learning Server</a:t>
              </a:r>
            </a:p>
          </p:txBody>
        </p:sp>
        <p:sp>
          <p:nvSpPr>
            <p:cNvPr id="147" name="Rectangle 146"/>
            <p:cNvSpPr/>
            <p:nvPr/>
          </p:nvSpPr>
          <p:spPr bwMode="auto">
            <a:xfrm>
              <a:off x="5826367" y="3663503"/>
              <a:ext cx="2230779"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On-premises</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826367" y="5502002"/>
              <a:ext cx="2269798"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Edge computing</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9722615" y="5682939"/>
              <a:ext cx="2541816" cy="269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Azure IoT Edge</a:t>
              </a:r>
            </a:p>
          </p:txBody>
        </p:sp>
        <p:sp>
          <p:nvSpPr>
            <p:cNvPr id="17" name="Rectangle 16">
              <a:extLst>
                <a:ext uri="{FF2B5EF4-FFF2-40B4-BE49-F238E27FC236}">
                  <a16:creationId xmlns:a16="http://schemas.microsoft.com/office/drawing/2014/main" id="{E96EDD15-3D76-4B37-B293-033514616E3D}"/>
                </a:ext>
              </a:extLst>
            </p:cNvPr>
            <p:cNvSpPr/>
            <p:nvPr/>
          </p:nvSpPr>
          <p:spPr>
            <a:xfrm>
              <a:off x="572179" y="4660281"/>
              <a:ext cx="3591030" cy="503514"/>
            </a:xfrm>
            <a:prstGeom prst="rect">
              <a:avLst/>
            </a:prstGeom>
          </p:spPr>
          <p:txBody>
            <a:bodyPr wrap="square" lIns="93260" tIns="46630" rIns="93260" bIns="46630">
              <a:spAutoFit/>
            </a:bodyPr>
            <a:lstStyle/>
            <a:p>
              <a:pPr algn="ctr" defTabSz="950481">
                <a:lnSpc>
                  <a:spcPct val="95000"/>
                </a:lnSpc>
                <a:spcAft>
                  <a:spcPts val="600"/>
                </a:spcAft>
                <a:defRPr/>
              </a:pPr>
              <a: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EXPERIMENTATION </a:t>
              </a:r>
              <a:b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br>
              <a: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AND MODEL MANAGEMENT</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826367" y="1825005"/>
              <a:ext cx="2269798"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796960" y="2142774"/>
              <a:ext cx="2940665" cy="3692352"/>
            </a:xfrm>
            <a:prstGeom prst="rightBracket">
              <a:avLst>
                <a:gd name="adj" fmla="val 0"/>
              </a:avLst>
            </a:prstGeom>
            <a:ln w="15875">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9095752" y="3749157"/>
              <a:ext cx="252044" cy="479586"/>
              <a:chOff x="8078776" y="2897184"/>
              <a:chExt cx="196535" cy="373965"/>
            </a:xfrm>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solidFill>
                <a:schemeClr val="bg1"/>
              </a:solid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8992030" y="5599800"/>
              <a:ext cx="459488" cy="487196"/>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8953769" y="1968502"/>
              <a:ext cx="536010" cy="3394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020" b="0" i="0" u="none" strike="noStrike" kern="1200" cap="none" spc="0" normalizeH="0" baseline="0" noProof="0">
                <a:ln>
                  <a:noFill/>
                </a:ln>
                <a:solidFill>
                  <a:srgbClr val="505050"/>
                </a:solidFill>
                <a:effectLst/>
                <a:uLnTx/>
                <a:uFillTx/>
                <a:latin typeface="Segoe UI"/>
                <a:ea typeface="+mn-ea"/>
                <a:cs typeface="+mn-cs"/>
              </a:endParaRPr>
            </a:p>
          </p:txBody>
        </p:sp>
        <p:sp>
          <p:nvSpPr>
            <p:cNvPr id="5" name="Oval 4">
              <a:extLst>
                <a:ext uri="{FF2B5EF4-FFF2-40B4-BE49-F238E27FC236}">
                  <a16:creationId xmlns:a16="http://schemas.microsoft.com/office/drawing/2014/main" id="{492C2CB3-F3A6-48A2-91C5-B4F956AD9565}"/>
                </a:ext>
              </a:extLst>
            </p:cNvPr>
            <p:cNvSpPr/>
            <p:nvPr/>
          </p:nvSpPr>
          <p:spPr bwMode="auto">
            <a:xfrm>
              <a:off x="8741162" y="1657619"/>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sp>
          <p:nvSpPr>
            <p:cNvPr id="26" name="Oval 25">
              <a:extLst>
                <a:ext uri="{FF2B5EF4-FFF2-40B4-BE49-F238E27FC236}">
                  <a16:creationId xmlns:a16="http://schemas.microsoft.com/office/drawing/2014/main" id="{CCBB1F9B-2920-40BE-ACE1-A6575D101DD1}"/>
                </a:ext>
              </a:extLst>
            </p:cNvPr>
            <p:cNvSpPr/>
            <p:nvPr/>
          </p:nvSpPr>
          <p:spPr bwMode="auto">
            <a:xfrm>
              <a:off x="8741162" y="3508338"/>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sp>
          <p:nvSpPr>
            <p:cNvPr id="27" name="Oval 26">
              <a:extLst>
                <a:ext uri="{FF2B5EF4-FFF2-40B4-BE49-F238E27FC236}">
                  <a16:creationId xmlns:a16="http://schemas.microsoft.com/office/drawing/2014/main" id="{023FE1BB-72B6-463F-A9A6-63BE779E9FBD}"/>
                </a:ext>
              </a:extLst>
            </p:cNvPr>
            <p:cNvSpPr/>
            <p:nvPr/>
          </p:nvSpPr>
          <p:spPr bwMode="auto">
            <a:xfrm>
              <a:off x="8741162" y="5362786"/>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grpSp>
    </p:spTree>
    <p:extLst>
      <p:ext uri="{BB962C8B-B14F-4D97-AF65-F5344CB8AC3E}">
        <p14:creationId xmlns:p14="http://schemas.microsoft.com/office/powerpoint/2010/main" val="31887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870E-65BD-4779-BA61-A340CEDB53BA}"/>
              </a:ext>
            </a:extLst>
          </p:cNvPr>
          <p:cNvSpPr>
            <a:spLocks noGrp="1"/>
          </p:cNvSpPr>
          <p:nvPr>
            <p:ph type="title" idx="4294967295"/>
          </p:nvPr>
        </p:nvSpPr>
        <p:spPr>
          <a:xfrm>
            <a:off x="1878806" y="2836397"/>
            <a:ext cx="8678863" cy="1098762"/>
          </a:xfrm>
        </p:spPr>
        <p:txBody>
          <a:bodyPr wrap="square" lIns="182880">
            <a:spAutoFit/>
          </a:bodyPr>
          <a:lstStyle/>
          <a:p>
            <a:pPr algn="ctr"/>
            <a:r>
              <a:rPr lang="en-US" sz="6600"/>
              <a:t>Azure IoT Edge</a:t>
            </a:r>
          </a:p>
        </p:txBody>
      </p:sp>
      <p:sp>
        <p:nvSpPr>
          <p:cNvPr id="7" name="TextBox 6">
            <a:extLst>
              <a:ext uri="{FF2B5EF4-FFF2-40B4-BE49-F238E27FC236}">
                <a16:creationId xmlns:a16="http://schemas.microsoft.com/office/drawing/2014/main" id="{BB6A0520-6899-4A19-B9D3-ED832245F681}"/>
              </a:ext>
            </a:extLst>
          </p:cNvPr>
          <p:cNvSpPr txBox="1"/>
          <p:nvPr/>
        </p:nvSpPr>
        <p:spPr>
          <a:xfrm>
            <a:off x="4770439" y="1497799"/>
            <a:ext cx="289559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300" normalizeH="0" baseline="0" noProof="0">
                <a:ln>
                  <a:noFill/>
                </a:ln>
                <a:gradFill>
                  <a:gsLst>
                    <a:gs pos="1250">
                      <a:srgbClr val="0078D7"/>
                    </a:gs>
                    <a:gs pos="100000">
                      <a:srgbClr val="0078D7"/>
                    </a:gs>
                  </a:gsLst>
                  <a:lin ang="5400000" scaled="0"/>
                </a:gradFill>
                <a:effectLst/>
                <a:uLnTx/>
                <a:uFillTx/>
                <a:latin typeface="Segoe UI" panose="020B0502040204020203" pitchFamily="34" charset="0"/>
                <a:ea typeface="+mn-ea"/>
                <a:cs typeface="+mn-cs"/>
              </a:rPr>
              <a:t>ANNOUNCING</a:t>
            </a:r>
            <a:endParaRPr kumimoji="0" lang="en-US" sz="2400" b="0" i="0" u="none" strike="noStrike" kern="1200" cap="none" spc="30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4" name="Rectangle 3">
            <a:extLst>
              <a:ext uri="{FF2B5EF4-FFF2-40B4-BE49-F238E27FC236}">
                <a16:creationId xmlns:a16="http://schemas.microsoft.com/office/drawing/2014/main" id="{719DD137-E013-475B-B3B9-84B03251281F}"/>
              </a:ext>
            </a:extLst>
          </p:cNvPr>
          <p:cNvSpPr/>
          <p:nvPr/>
        </p:nvSpPr>
        <p:spPr>
          <a:xfrm>
            <a:off x="9037637" y="2838590"/>
            <a:ext cx="1145506" cy="369332"/>
          </a:xfrm>
          <a:prstGeom prst="rect">
            <a:avLst/>
          </a:prstGeom>
        </p:spPr>
        <p:txBody>
          <a:bodyPr wrap="none">
            <a:spAutoFit/>
          </a:bodyPr>
          <a:lstStyle/>
          <a:p>
            <a:r>
              <a:rPr lang="en-US" b="1">
                <a:solidFill>
                  <a:srgbClr val="0078D7"/>
                </a:solidFill>
                <a:latin typeface="Segoe UI Semibold" panose="020B0702040204020203" pitchFamily="34" charset="0"/>
                <a:cs typeface="Segoe UI Semibold" panose="020B0702040204020203" pitchFamily="34" charset="0"/>
              </a:rPr>
              <a:t>PREVIEW</a:t>
            </a:r>
          </a:p>
        </p:txBody>
      </p:sp>
    </p:spTree>
    <p:extLst>
      <p:ext uri="{BB962C8B-B14F-4D97-AF65-F5344CB8AC3E}">
        <p14:creationId xmlns:p14="http://schemas.microsoft.com/office/powerpoint/2010/main" val="1309427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7"/>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2"/>
                                        </p:tgtEl>
                                        <p:attrNameLst>
                                          <p:attrName>ppt_x</p:attrName>
                                          <p:attrName>ppt_y</p:attrName>
                                        </p:attrNameLst>
                                      </p:cBhvr>
                                      <p:rCtr x="0" y="2247"/>
                                    </p:animMotion>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4.4192E-6 -0.04494 L 4.4192E-6 2.41943E-6 " pathEditMode="relative" rAng="0" ptsTypes="AA">
                                      <p:cBhvr>
                                        <p:cTn id="19"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50608" rtl="0" eaLnBrk="1" fontAlgn="auto" latinLnBrk="0" hangingPunct="1">
              <a:lnSpc>
                <a:spcPct val="100000"/>
              </a:lnSpc>
              <a:spcBef>
                <a:spcPts val="0"/>
              </a:spcBef>
              <a:spcAft>
                <a:spcPts val="0"/>
              </a:spcAft>
              <a:buClrTx/>
              <a:buSzTx/>
              <a:buFontTx/>
              <a:buNone/>
              <a:tabLst/>
              <a:defRPr/>
            </a:pPr>
            <a:r>
              <a:rPr kumimoji="0" lang="en-US" sz="5507" b="0" i="0" u="none" strike="noStrike" kern="1200" cap="none" spc="0" normalizeH="0" baseline="0" noProof="0">
                <a:ln>
                  <a:noFill/>
                </a:ln>
                <a:solidFill>
                  <a:prstClr val="white"/>
                </a:solidFill>
                <a:effectLst/>
                <a:uLnTx/>
                <a:uFillTx/>
                <a:latin typeface="Calibri Light" panose="020F0302020204030204"/>
                <a:ea typeface="+mj-ea"/>
                <a:cs typeface="+mj-cs"/>
              </a:rPr>
              <a:t>Consuming AI from .NET</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1200" cap="none" spc="0" normalizeH="0" baseline="0" noProof="0">
                <a:ln>
                  <a:noFill/>
                </a:ln>
                <a:solidFill>
                  <a:srgbClr val="E7E6E6">
                    <a:lumMod val="20000"/>
                    <a:lumOff val="80000"/>
                  </a:srgbClr>
                </a:solidFill>
                <a:effectLst/>
                <a:uLnTx/>
                <a:uFillTx/>
                <a:latin typeface="Calibri" panose="020F0502020204030204"/>
                <a:ea typeface="+mn-ea"/>
                <a:cs typeface="+mn-cs"/>
              </a:rPr>
              <a:t>Scott Hanselman</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shanselman</a:t>
            </a:r>
            <a:endParaRPr kumimoji="0" lang="en-US" sz="3264" b="0" i="0" u="none" strike="noStrike" kern="1200" cap="none" spc="0" normalizeH="0" baseline="0" noProof="0">
              <a:ln>
                <a:noFill/>
              </a:ln>
              <a:solidFill>
                <a:srgbClr val="0078D7">
                  <a:lumMod val="20000"/>
                  <a:lumOff val="80000"/>
                </a:srgbClr>
              </a:solidFill>
              <a:effectLst/>
              <a:uLnTx/>
              <a:uFillTx/>
              <a:latin typeface="Segoe UI Light"/>
              <a:ea typeface="+mn-ea"/>
              <a:cs typeface="+mn-cs"/>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328369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4E75E-4309-46B3-950C-9C2F0758E7C2}"/>
              </a:ext>
            </a:extLst>
          </p:cNvPr>
          <p:cNvSpPr>
            <a:spLocks noGrp="1"/>
          </p:cNvSpPr>
          <p:nvPr>
            <p:ph type="title"/>
          </p:nvPr>
        </p:nvSpPr>
        <p:spPr>
          <a:xfrm>
            <a:off x="579438" y="2278062"/>
            <a:ext cx="11277598" cy="917575"/>
          </a:xfrm>
        </p:spPr>
        <p:txBody>
          <a:bodyPr/>
          <a:lstStyle/>
          <a:p>
            <a:pPr algn="ctr"/>
            <a:r>
              <a:rPr lang="en-US"/>
              <a:t>Develop the apps of the future today</a:t>
            </a:r>
          </a:p>
        </p:txBody>
      </p:sp>
      <p:sp>
        <p:nvSpPr>
          <p:cNvPr id="9" name="Rectangle 8">
            <a:extLst>
              <a:ext uri="{FF2B5EF4-FFF2-40B4-BE49-F238E27FC236}">
                <a16:creationId xmlns:a16="http://schemas.microsoft.com/office/drawing/2014/main" id="{20F6497F-0C6F-4101-BDE5-28197728D173}"/>
              </a:ext>
            </a:extLst>
          </p:cNvPr>
          <p:cNvSpPr/>
          <p:nvPr/>
        </p:nvSpPr>
        <p:spPr>
          <a:xfrm>
            <a:off x="3680042" y="3444945"/>
            <a:ext cx="5076391" cy="707886"/>
          </a:xfrm>
          <a:prstGeom prst="rect">
            <a:avLst/>
          </a:prstGeom>
        </p:spPr>
        <p:txBody>
          <a:bodyPr wrap="none">
            <a:spAutoFit/>
          </a:bodyPr>
          <a:lstStyle/>
          <a:p>
            <a:pPr algn="ctr"/>
            <a:r>
              <a:rPr lang="en-US" sz="4000" dirty="0">
                <a:gradFill>
                  <a:gsLst>
                    <a:gs pos="1250">
                      <a:srgbClr val="505050"/>
                    </a:gs>
                    <a:gs pos="100000">
                      <a:srgbClr val="505050"/>
                    </a:gs>
                  </a:gsLst>
                  <a:lin ang="5400000" scaled="0"/>
                </a:gradFill>
                <a:latin typeface="Segoe UI Light"/>
                <a:hlinkClick r:id="rId3" action="ppaction://hlinkfile"/>
              </a:rPr>
              <a:t>aischool.microsoft.com</a:t>
            </a:r>
            <a:endParaRPr lang="en-US" sz="1400" dirty="0"/>
          </a:p>
        </p:txBody>
      </p:sp>
    </p:spTree>
    <p:extLst>
      <p:ext uri="{BB962C8B-B14F-4D97-AF65-F5344CB8AC3E}">
        <p14:creationId xmlns:p14="http://schemas.microsoft.com/office/powerpoint/2010/main" val="2109219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4"/>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100000" fill="hold" grpId="1" nodeType="withEffect">
                                  <p:stCondLst>
                                    <p:cond delay="0"/>
                                  </p:stCondLst>
                                  <p:childTnLst>
                                    <p:animMotion origin="layout" path="M 0 -0.04494 L 0 -3.01407E-6 " pathEditMode="relative" rAng="0" ptsTypes="AA">
                                      <p:cBhvr>
                                        <p:cTn id="15" dur="500" fill="hold"/>
                                        <p:tgtEl>
                                          <p:spTgt spid="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0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3"/>
            <a:ext cx="6629335" cy="1828786"/>
          </a:xfrm>
        </p:spPr>
        <p:txBody>
          <a:bodyPr/>
          <a:lstStyle/>
          <a:p>
            <a:r>
              <a:rPr lang="en-US"/>
              <a:t>Building the intelligent apps of the future</a:t>
            </a:r>
          </a:p>
        </p:txBody>
      </p:sp>
      <p:sp>
        <p:nvSpPr>
          <p:cNvPr id="5" name="Text Placeholder 4"/>
          <p:cNvSpPr>
            <a:spLocks noGrp="1"/>
          </p:cNvSpPr>
          <p:nvPr>
            <p:ph type="body" sz="quarter" idx="12"/>
          </p:nvPr>
        </p:nvSpPr>
        <p:spPr/>
        <p:txBody>
          <a:bodyPr/>
          <a:lstStyle/>
          <a:p>
            <a:r>
              <a:rPr lang="en-US"/>
              <a:t>Seth Juarez</a:t>
            </a:r>
          </a:p>
          <a:p>
            <a:r>
              <a:rPr lang="en-US"/>
              <a:t>Cloud Developer Advocate</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4C3E97-A01C-46FE-A874-6A1BB81D46EE}"/>
              </a:ext>
            </a:extLst>
          </p:cNvPr>
          <p:cNvSpPr>
            <a:spLocks noGrp="1"/>
          </p:cNvSpPr>
          <p:nvPr>
            <p:ph type="title"/>
          </p:nvPr>
        </p:nvSpPr>
        <p:spPr>
          <a:xfrm>
            <a:off x="274638" y="2125662"/>
            <a:ext cx="11887200" cy="2179058"/>
          </a:xfrm>
        </p:spPr>
        <p:txBody>
          <a:bodyPr/>
          <a:lstStyle/>
          <a:p>
            <a:pPr algn="ctr"/>
            <a:r>
              <a:rPr lang="en-US"/>
              <a:t>What is an application </a:t>
            </a:r>
            <a:br>
              <a:rPr lang="en-US"/>
            </a:br>
            <a:r>
              <a:rPr lang="en-US"/>
              <a:t>of the future?</a:t>
            </a:r>
          </a:p>
        </p:txBody>
      </p:sp>
    </p:spTree>
    <p:extLst>
      <p:ext uri="{BB962C8B-B14F-4D97-AF65-F5344CB8AC3E}">
        <p14:creationId xmlns:p14="http://schemas.microsoft.com/office/powerpoint/2010/main" val="59660678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FF9E4-D533-4F98-8E01-009871C7F6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436475" cy="6994525"/>
          </a:xfrm>
          <a:prstGeom prst="rect">
            <a:avLst/>
          </a:prstGeom>
        </p:spPr>
      </p:pic>
    </p:spTree>
    <p:extLst>
      <p:ext uri="{BB962C8B-B14F-4D97-AF65-F5344CB8AC3E}">
        <p14:creationId xmlns:p14="http://schemas.microsoft.com/office/powerpoint/2010/main" val="182912467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8D26D-EB27-4520-8218-165C4AB686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Tree>
    <p:extLst>
      <p:ext uri="{BB962C8B-B14F-4D97-AF65-F5344CB8AC3E}">
        <p14:creationId xmlns:p14="http://schemas.microsoft.com/office/powerpoint/2010/main" val="4641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31AAB-4ADA-4262-92D2-2C4F2AC162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26" name="Rectangle 25">
            <a:extLst>
              <a:ext uri="{FF2B5EF4-FFF2-40B4-BE49-F238E27FC236}">
                <a16:creationId xmlns:a16="http://schemas.microsoft.com/office/drawing/2014/main" id="{D02E763F-3A48-4973-8C6F-C9F8BE837524}"/>
              </a:ext>
            </a:extLst>
          </p:cNvPr>
          <p:cNvSpPr/>
          <p:nvPr/>
        </p:nvSpPr>
        <p:spPr bwMode="auto">
          <a:xfrm>
            <a:off x="0" y="1"/>
            <a:ext cx="12436475" cy="5173662"/>
          </a:xfrm>
          <a:prstGeom prst="rect">
            <a:avLst/>
          </a:prstGeom>
          <a:gradFill flip="none" rotWithShape="1">
            <a:gsLst>
              <a:gs pos="0">
                <a:srgbClr val="000000">
                  <a:alpha val="63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FC504A6D-FF72-44FD-AE91-2C875D293DBC}"/>
              </a:ext>
            </a:extLst>
          </p:cNvPr>
          <p:cNvGrpSpPr/>
          <p:nvPr/>
        </p:nvGrpSpPr>
        <p:grpSpPr>
          <a:xfrm>
            <a:off x="7100530" y="825137"/>
            <a:ext cx="1554520" cy="1554520"/>
            <a:chOff x="7100530" y="1006683"/>
            <a:chExt cx="1554520" cy="1554520"/>
          </a:xfrm>
        </p:grpSpPr>
        <p:sp>
          <p:nvSpPr>
            <p:cNvPr id="13" name="Oval 12">
              <a:extLst>
                <a:ext uri="{FF2B5EF4-FFF2-40B4-BE49-F238E27FC236}">
                  <a16:creationId xmlns:a16="http://schemas.microsoft.com/office/drawing/2014/main" id="{34A1BC3C-4CD2-46E9-A390-C2B8BAA25717}"/>
                </a:ext>
              </a:extLst>
            </p:cNvPr>
            <p:cNvSpPr/>
            <p:nvPr/>
          </p:nvSpPr>
          <p:spPr bwMode="auto">
            <a:xfrm>
              <a:off x="7100530" y="1006683"/>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bag">
              <a:extLst>
                <a:ext uri="{FF2B5EF4-FFF2-40B4-BE49-F238E27FC236}">
                  <a16:creationId xmlns:a16="http://schemas.microsoft.com/office/drawing/2014/main" id="{3F2DA60C-2844-4982-82BF-F4AF5EE355D0}"/>
                </a:ext>
              </a:extLst>
            </p:cNvPr>
            <p:cNvSpPr>
              <a:spLocks noChangeAspect="1" noEditPoints="1"/>
            </p:cNvSpPr>
            <p:nvPr/>
          </p:nvSpPr>
          <p:spPr bwMode="auto">
            <a:xfrm>
              <a:off x="7586860" y="1422484"/>
              <a:ext cx="581861" cy="72291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499B8B2D-28F5-4BFC-AC79-042448D37E8A}"/>
              </a:ext>
            </a:extLst>
          </p:cNvPr>
          <p:cNvGrpSpPr/>
          <p:nvPr/>
        </p:nvGrpSpPr>
        <p:grpSpPr>
          <a:xfrm>
            <a:off x="3154978" y="754062"/>
            <a:ext cx="1554520" cy="1554520"/>
            <a:chOff x="3319105" y="563206"/>
            <a:chExt cx="1554520" cy="1554520"/>
          </a:xfrm>
        </p:grpSpPr>
        <p:sp>
          <p:nvSpPr>
            <p:cNvPr id="9" name="Oval 8">
              <a:extLst>
                <a:ext uri="{FF2B5EF4-FFF2-40B4-BE49-F238E27FC236}">
                  <a16:creationId xmlns:a16="http://schemas.microsoft.com/office/drawing/2014/main" id="{8CFEE5F6-730B-45C4-8FAB-A57EE45512F6}"/>
                </a:ext>
              </a:extLst>
            </p:cNvPr>
            <p:cNvSpPr/>
            <p:nvPr/>
          </p:nvSpPr>
          <p:spPr bwMode="auto">
            <a:xfrm>
              <a:off x="3319105" y="563206"/>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mail">
              <a:extLst>
                <a:ext uri="{FF2B5EF4-FFF2-40B4-BE49-F238E27FC236}">
                  <a16:creationId xmlns:a16="http://schemas.microsoft.com/office/drawing/2014/main" id="{F4E795EB-F04C-43F0-9374-BB35C9550470}"/>
                </a:ext>
              </a:extLst>
            </p:cNvPr>
            <p:cNvSpPr>
              <a:spLocks noChangeAspect="1" noEditPoints="1"/>
            </p:cNvSpPr>
            <p:nvPr/>
          </p:nvSpPr>
          <p:spPr bwMode="auto">
            <a:xfrm>
              <a:off x="3719789" y="1114521"/>
              <a:ext cx="753152" cy="45189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1088EF62-8D1C-45BE-BBCF-12D308A91B8A}"/>
              </a:ext>
            </a:extLst>
          </p:cNvPr>
          <p:cNvGrpSpPr/>
          <p:nvPr/>
        </p:nvGrpSpPr>
        <p:grpSpPr>
          <a:xfrm>
            <a:off x="8168126" y="2688469"/>
            <a:ext cx="1554520" cy="1554520"/>
            <a:chOff x="7726978" y="3497261"/>
            <a:chExt cx="1554520" cy="1554520"/>
          </a:xfrm>
        </p:grpSpPr>
        <p:sp>
          <p:nvSpPr>
            <p:cNvPr id="6" name="Oval 5">
              <a:extLst>
                <a:ext uri="{FF2B5EF4-FFF2-40B4-BE49-F238E27FC236}">
                  <a16:creationId xmlns:a16="http://schemas.microsoft.com/office/drawing/2014/main" id="{18B7C6E8-52C8-499B-990C-C534F436B703}"/>
                </a:ext>
              </a:extLst>
            </p:cNvPr>
            <p:cNvSpPr/>
            <p:nvPr/>
          </p:nvSpPr>
          <p:spPr bwMode="auto">
            <a:xfrm>
              <a:off x="7726978" y="3497261"/>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Xbox_Controller">
              <a:extLst>
                <a:ext uri="{FF2B5EF4-FFF2-40B4-BE49-F238E27FC236}">
                  <a16:creationId xmlns:a16="http://schemas.microsoft.com/office/drawing/2014/main" id="{920A314D-882A-4E79-9AF2-90A83FCD1E71}"/>
                </a:ext>
              </a:extLst>
            </p:cNvPr>
            <p:cNvSpPr>
              <a:spLocks noChangeAspect="1" noEditPoints="1"/>
            </p:cNvSpPr>
            <p:nvPr/>
          </p:nvSpPr>
          <p:spPr bwMode="auto">
            <a:xfrm>
              <a:off x="8039736" y="4003892"/>
              <a:ext cx="929004" cy="54125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1" name="Connector: Elbow 20">
            <a:extLst>
              <a:ext uri="{FF2B5EF4-FFF2-40B4-BE49-F238E27FC236}">
                <a16:creationId xmlns:a16="http://schemas.microsoft.com/office/drawing/2014/main" id="{5FCE6932-0F1C-428D-A3A5-8D6DCE83D938}"/>
              </a:ext>
            </a:extLst>
          </p:cNvPr>
          <p:cNvCxnSpPr>
            <a:stCxn id="9" idx="6"/>
          </p:cNvCxnSpPr>
          <p:nvPr/>
        </p:nvCxnSpPr>
        <p:spPr>
          <a:xfrm>
            <a:off x="4709498" y="1531322"/>
            <a:ext cx="626447" cy="1356340"/>
          </a:xfrm>
          <a:prstGeom prst="bentConnector2">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10745F-80AA-4DA4-A9FB-F9BAAC2D406C}"/>
              </a:ext>
            </a:extLst>
          </p:cNvPr>
          <p:cNvCxnSpPr>
            <a:stCxn id="13" idx="2"/>
          </p:cNvCxnSpPr>
          <p:nvPr/>
        </p:nvCxnSpPr>
        <p:spPr>
          <a:xfrm rot="10800000" flipV="1">
            <a:off x="6218238" y="1602396"/>
            <a:ext cx="882293" cy="951319"/>
          </a:xfrm>
          <a:prstGeom prst="bentConnector2">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01F756-F4D5-4CE8-BF9A-52F8C4EDCBD9}"/>
              </a:ext>
            </a:extLst>
          </p:cNvPr>
          <p:cNvCxnSpPr>
            <a:cxnSpLocks/>
            <a:stCxn id="6" idx="2"/>
          </p:cNvCxnSpPr>
          <p:nvPr/>
        </p:nvCxnSpPr>
        <p:spPr>
          <a:xfrm flipH="1">
            <a:off x="6021169" y="3465729"/>
            <a:ext cx="2146957" cy="0"/>
          </a:xfrm>
          <a:prstGeom prst="line">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4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1" presetClass="entr" presetSubtype="0"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19"/>
                                        </p:tgtEl>
                                      </p:cBhvr>
                                      <p:by x="0" y="0"/>
                                    </p:animScale>
                                  </p:childTnLst>
                                </p:cTn>
                              </p:par>
                              <p:par>
                                <p:cTn id="12" presetID="6" presetClass="emph" presetSubtype="0" decel="100000" fill="hold" nodeType="withEffect">
                                  <p:stCondLst>
                                    <p:cond delay="900"/>
                                  </p:stCondLst>
                                  <p:childTnLst>
                                    <p:animScale>
                                      <p:cBhvr>
                                        <p:cTn id="13" dur="500" fill="hold"/>
                                        <p:tgtEl>
                                          <p:spTgt spid="19"/>
                                        </p:tgtEl>
                                      </p:cBhvr>
                                      <p:by x="90000" y="90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1" presetClass="entr" presetSubtype="0"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8"/>
                                        </p:tgtEl>
                                      </p:cBhvr>
                                      <p:by x="0" y="0"/>
                                    </p:animScale>
                                  </p:childTnLst>
                                </p:cTn>
                              </p:par>
                              <p:par>
                                <p:cTn id="23" presetID="6" presetClass="emph" presetSubtype="0" decel="100000" fill="hold" nodeType="withEffect">
                                  <p:stCondLst>
                                    <p:cond delay="900"/>
                                  </p:stCondLst>
                                  <p:childTnLst>
                                    <p:animScale>
                                      <p:cBhvr>
                                        <p:cTn id="24" dur="500" fill="hold"/>
                                        <p:tgtEl>
                                          <p:spTgt spid="18"/>
                                        </p:tgtEl>
                                      </p:cBhvr>
                                      <p:by x="90000" y="9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1" presetClass="entr" presetSubtype="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childTnLst>
                                </p:cTn>
                              </p:par>
                              <p:par>
                                <p:cTn id="32" presetID="6" presetClass="emph" presetSubtype="0" accel="100000" autoRev="1" fill="hold" nodeType="withEffect">
                                  <p:stCondLst>
                                    <p:cond delay="0"/>
                                  </p:stCondLst>
                                  <p:childTnLst>
                                    <p:animScale>
                                      <p:cBhvr>
                                        <p:cTn id="33" dur="500" fill="hold"/>
                                        <p:tgtEl>
                                          <p:spTgt spid="4"/>
                                        </p:tgtEl>
                                      </p:cBhvr>
                                      <p:by x="0" y="0"/>
                                    </p:animScale>
                                  </p:childTnLst>
                                </p:cTn>
                              </p:par>
                              <p:par>
                                <p:cTn id="34" presetID="6" presetClass="emph" presetSubtype="0" decel="100000" fill="hold" nodeType="withEffect">
                                  <p:stCondLst>
                                    <p:cond delay="900"/>
                                  </p:stCondLst>
                                  <p:childTnLst>
                                    <p:animScale>
                                      <p:cBhvr>
                                        <p:cTn id="35" dur="500" fill="hold"/>
                                        <p:tgtEl>
                                          <p:spTgt spid="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08FEB-5F73-483E-A20B-D5800E6573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10" name="Rectangle 9">
            <a:extLst>
              <a:ext uri="{FF2B5EF4-FFF2-40B4-BE49-F238E27FC236}">
                <a16:creationId xmlns:a16="http://schemas.microsoft.com/office/drawing/2014/main" id="{9AA5980D-DFC5-4988-BA07-2A5D1AD096B1}"/>
              </a:ext>
            </a:extLst>
          </p:cNvPr>
          <p:cNvSpPr/>
          <p:nvPr/>
        </p:nvSpPr>
        <p:spPr bwMode="auto">
          <a:xfrm>
            <a:off x="0" y="0"/>
            <a:ext cx="12436475" cy="6994525"/>
          </a:xfrm>
          <a:prstGeom prst="rect">
            <a:avLst/>
          </a:prstGeom>
          <a:gradFill flip="none" rotWithShape="1">
            <a:gsLst>
              <a:gs pos="0">
                <a:srgbClr val="000000">
                  <a:alpha val="55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087CF322-FFE1-4177-B17C-5AE3BA1C4F4A}"/>
              </a:ext>
            </a:extLst>
          </p:cNvPr>
          <p:cNvCxnSpPr>
            <a:cxnSpLocks/>
            <a:stCxn id="8" idx="6"/>
          </p:cNvCxnSpPr>
          <p:nvPr/>
        </p:nvCxnSpPr>
        <p:spPr>
          <a:xfrm>
            <a:off x="5989637" y="2125663"/>
            <a:ext cx="2080883" cy="7302"/>
          </a:xfrm>
          <a:prstGeom prst="line">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0854946-F18B-448B-BDDF-F5AB8B602D69}"/>
              </a:ext>
            </a:extLst>
          </p:cNvPr>
          <p:cNvGrpSpPr/>
          <p:nvPr/>
        </p:nvGrpSpPr>
        <p:grpSpPr>
          <a:xfrm>
            <a:off x="4435117" y="1348403"/>
            <a:ext cx="1554520" cy="1554520"/>
            <a:chOff x="1326178" y="2448177"/>
            <a:chExt cx="1554520" cy="1554520"/>
          </a:xfrm>
        </p:grpSpPr>
        <p:sp>
          <p:nvSpPr>
            <p:cNvPr id="8" name="Oval 7">
              <a:extLst>
                <a:ext uri="{FF2B5EF4-FFF2-40B4-BE49-F238E27FC236}">
                  <a16:creationId xmlns:a16="http://schemas.microsoft.com/office/drawing/2014/main" id="{02F0F9D8-1F61-4196-A023-F3A6EB1835DD}"/>
                </a:ext>
              </a:extLst>
            </p:cNvPr>
            <p:cNvSpPr/>
            <p:nvPr/>
          </p:nvSpPr>
          <p:spPr bwMode="auto">
            <a:xfrm>
              <a:off x="1326178" y="2448177"/>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car">
              <a:extLst>
                <a:ext uri="{FF2B5EF4-FFF2-40B4-BE49-F238E27FC236}">
                  <a16:creationId xmlns:a16="http://schemas.microsoft.com/office/drawing/2014/main" id="{06E72A76-0A03-460E-8AC7-787EAD2B2022}"/>
                </a:ext>
              </a:extLst>
            </p:cNvPr>
            <p:cNvSpPr>
              <a:spLocks noChangeAspect="1" noEditPoints="1"/>
            </p:cNvSpPr>
            <p:nvPr/>
          </p:nvSpPr>
          <p:spPr bwMode="auto">
            <a:xfrm>
              <a:off x="1699896" y="2916210"/>
              <a:ext cx="807084" cy="61845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8975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7"/>
                                        </p:tgtEl>
                                      </p:cBhvr>
                                      <p:by x="0" y="0"/>
                                    </p:animScale>
                                  </p:childTnLst>
                                </p:cTn>
                              </p:par>
                              <p:par>
                                <p:cTn id="12" presetID="6" presetClass="emph" presetSubtype="0" decel="100000" fill="hold" nodeType="withEffect">
                                  <p:stCondLst>
                                    <p:cond delay="900"/>
                                  </p:stCondLst>
                                  <p:childTnLst>
                                    <p:animScale>
                                      <p:cBhvr>
                                        <p:cTn id="13" dur="500" fill="hold"/>
                                        <p:tgtEl>
                                          <p:spTgt spid="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F0F1C1-B673-4C88-954E-30D9772D90ED}"/>
              </a:ext>
            </a:extLst>
          </p:cNvPr>
          <p:cNvSpPr>
            <a:spLocks noGrp="1"/>
          </p:cNvSpPr>
          <p:nvPr>
            <p:ph type="title"/>
          </p:nvPr>
        </p:nvSpPr>
        <p:spPr>
          <a:xfrm>
            <a:off x="274639" y="295274"/>
            <a:ext cx="11889564" cy="917575"/>
          </a:xfrm>
        </p:spPr>
        <p:txBody>
          <a:bodyPr/>
          <a:lstStyle/>
          <a:p>
            <a:r>
              <a:rPr lang="en-US"/>
              <a:t>What is an application of the future?</a:t>
            </a:r>
          </a:p>
        </p:txBody>
      </p:sp>
      <p:sp>
        <p:nvSpPr>
          <p:cNvPr id="18" name="Rectangle 17">
            <a:extLst>
              <a:ext uri="{FF2B5EF4-FFF2-40B4-BE49-F238E27FC236}">
                <a16:creationId xmlns:a16="http://schemas.microsoft.com/office/drawing/2014/main" id="{22473E28-F65C-4024-AC0B-83AC8A87B9E2}"/>
              </a:ext>
            </a:extLst>
          </p:cNvPr>
          <p:cNvSpPr/>
          <p:nvPr/>
        </p:nvSpPr>
        <p:spPr bwMode="auto">
          <a:xfrm>
            <a:off x="274638"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AI-INFUSED</a:t>
            </a:r>
          </a:p>
        </p:txBody>
      </p:sp>
      <p:sp>
        <p:nvSpPr>
          <p:cNvPr id="19" name="Rectangle 18">
            <a:extLst>
              <a:ext uri="{FF2B5EF4-FFF2-40B4-BE49-F238E27FC236}">
                <a16:creationId xmlns:a16="http://schemas.microsoft.com/office/drawing/2014/main" id="{A1350DCD-71A6-4D47-ADB0-49C4E23ABB70}"/>
              </a:ext>
            </a:extLst>
          </p:cNvPr>
          <p:cNvSpPr/>
          <p:nvPr/>
        </p:nvSpPr>
        <p:spPr bwMode="auto">
          <a:xfrm>
            <a:off x="4257429"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NEW</a:t>
            </a:r>
            <a:b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EXPERIENCES</a:t>
            </a:r>
          </a:p>
        </p:txBody>
      </p:sp>
      <p:sp>
        <p:nvSpPr>
          <p:cNvPr id="20" name="Rectangle 19">
            <a:extLst>
              <a:ext uri="{FF2B5EF4-FFF2-40B4-BE49-F238E27FC236}">
                <a16:creationId xmlns:a16="http://schemas.microsoft.com/office/drawing/2014/main" id="{BCFDF290-5D8B-451D-98D0-55989C80B4EE}"/>
              </a:ext>
            </a:extLst>
          </p:cNvPr>
          <p:cNvSpPr/>
          <p:nvPr/>
        </p:nvSpPr>
        <p:spPr bwMode="auto">
          <a:xfrm>
            <a:off x="8240220"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DATA-DRIVEN</a:t>
            </a:r>
          </a:p>
        </p:txBody>
      </p:sp>
      <p:grpSp>
        <p:nvGrpSpPr>
          <p:cNvPr id="7" name="Group 6">
            <a:extLst>
              <a:ext uri="{FF2B5EF4-FFF2-40B4-BE49-F238E27FC236}">
                <a16:creationId xmlns:a16="http://schemas.microsoft.com/office/drawing/2014/main" id="{A55839A3-146D-478E-ACEB-0831B41BC86E}"/>
              </a:ext>
            </a:extLst>
          </p:cNvPr>
          <p:cNvGrpSpPr/>
          <p:nvPr/>
        </p:nvGrpSpPr>
        <p:grpSpPr>
          <a:xfrm>
            <a:off x="9535302" y="2612707"/>
            <a:ext cx="1341756" cy="1341756"/>
            <a:chOff x="9535302" y="1841278"/>
            <a:chExt cx="1341756" cy="1341756"/>
          </a:xfrm>
        </p:grpSpPr>
        <p:sp>
          <p:nvSpPr>
            <p:cNvPr id="26" name="Oval 25">
              <a:extLst>
                <a:ext uri="{FF2B5EF4-FFF2-40B4-BE49-F238E27FC236}">
                  <a16:creationId xmlns:a16="http://schemas.microsoft.com/office/drawing/2014/main" id="{F3036733-427C-4911-837B-0B9F8D010519}"/>
                </a:ext>
              </a:extLst>
            </p:cNvPr>
            <p:cNvSpPr/>
            <p:nvPr/>
          </p:nvSpPr>
          <p:spPr bwMode="auto">
            <a:xfrm>
              <a:off x="9535302" y="1841278"/>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binary">
              <a:extLst>
                <a:ext uri="{FF2B5EF4-FFF2-40B4-BE49-F238E27FC236}">
                  <a16:creationId xmlns:a16="http://schemas.microsoft.com/office/drawing/2014/main" id="{EBC08209-8412-4DBD-8A92-B70EC1CCCA9B}"/>
                </a:ext>
              </a:extLst>
            </p:cNvPr>
            <p:cNvSpPr>
              <a:spLocks noChangeAspect="1" noEditPoints="1"/>
            </p:cNvSpPr>
            <p:nvPr/>
          </p:nvSpPr>
          <p:spPr bwMode="auto">
            <a:xfrm>
              <a:off x="9912000" y="2258134"/>
              <a:ext cx="588360" cy="5080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28F54669-BFE6-41C8-B68B-B154A6B0BBD9}"/>
              </a:ext>
            </a:extLst>
          </p:cNvPr>
          <p:cNvGrpSpPr/>
          <p:nvPr/>
        </p:nvGrpSpPr>
        <p:grpSpPr>
          <a:xfrm>
            <a:off x="1569720" y="2612707"/>
            <a:ext cx="1341756" cy="1341756"/>
            <a:chOff x="1569720" y="2612707"/>
            <a:chExt cx="1341756" cy="1341756"/>
          </a:xfrm>
        </p:grpSpPr>
        <p:sp>
          <p:nvSpPr>
            <p:cNvPr id="4" name="Oval 3">
              <a:extLst>
                <a:ext uri="{FF2B5EF4-FFF2-40B4-BE49-F238E27FC236}">
                  <a16:creationId xmlns:a16="http://schemas.microsoft.com/office/drawing/2014/main" id="{7CBE6E3F-58DE-414B-A4C8-2A124D994609}"/>
                </a:ext>
              </a:extLst>
            </p:cNvPr>
            <p:cNvSpPr/>
            <p:nvPr/>
          </p:nvSpPr>
          <p:spPr bwMode="auto">
            <a:xfrm>
              <a:off x="1569720" y="2612707"/>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light">
              <a:extLst>
                <a:ext uri="{FF2B5EF4-FFF2-40B4-BE49-F238E27FC236}">
                  <a16:creationId xmlns:a16="http://schemas.microsoft.com/office/drawing/2014/main" id="{972FE523-3D6D-41D4-AB32-343091DC7FC6}"/>
                </a:ext>
              </a:extLst>
            </p:cNvPr>
            <p:cNvSpPr>
              <a:spLocks noChangeAspect="1" noEditPoints="1"/>
            </p:cNvSpPr>
            <p:nvPr/>
          </p:nvSpPr>
          <p:spPr bwMode="auto">
            <a:xfrm>
              <a:off x="2042451" y="2989405"/>
              <a:ext cx="396294" cy="5883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7D9B4B3-C50A-4D7A-8A27-B5C014AE54D8}"/>
              </a:ext>
            </a:extLst>
          </p:cNvPr>
          <p:cNvGrpSpPr/>
          <p:nvPr/>
        </p:nvGrpSpPr>
        <p:grpSpPr>
          <a:xfrm>
            <a:off x="5552511" y="2612707"/>
            <a:ext cx="1341756" cy="1341756"/>
            <a:chOff x="5552511" y="2612707"/>
            <a:chExt cx="1341756" cy="1341756"/>
          </a:xfrm>
        </p:grpSpPr>
        <p:sp>
          <p:nvSpPr>
            <p:cNvPr id="25" name="Oval 24">
              <a:extLst>
                <a:ext uri="{FF2B5EF4-FFF2-40B4-BE49-F238E27FC236}">
                  <a16:creationId xmlns:a16="http://schemas.microsoft.com/office/drawing/2014/main" id="{5189BA48-9656-4DEA-A9BF-7D5FF8590C3B}"/>
                </a:ext>
              </a:extLst>
            </p:cNvPr>
            <p:cNvSpPr/>
            <p:nvPr/>
          </p:nvSpPr>
          <p:spPr bwMode="auto">
            <a:xfrm>
              <a:off x="5552511" y="2612707"/>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people_4">
              <a:extLst>
                <a:ext uri="{FF2B5EF4-FFF2-40B4-BE49-F238E27FC236}">
                  <a16:creationId xmlns:a16="http://schemas.microsoft.com/office/drawing/2014/main" id="{B05DBA7A-E3CB-4E2D-B501-735B3E851E94}"/>
                </a:ext>
              </a:extLst>
            </p:cNvPr>
            <p:cNvSpPr>
              <a:spLocks noChangeAspect="1" noEditPoints="1"/>
            </p:cNvSpPr>
            <p:nvPr/>
          </p:nvSpPr>
          <p:spPr bwMode="auto">
            <a:xfrm>
              <a:off x="5960253" y="2989405"/>
              <a:ext cx="526272" cy="5883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16789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2"/>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500" fill="hold"/>
                                        <p:tgtEl>
                                          <p:spTgt spid="8"/>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500" fill="hold"/>
                                        <p:tgtEl>
                                          <p:spTgt spid="7"/>
                                        </p:tgtEl>
                                        <p:attrNameLst>
                                          <p:attrName>ppt_x</p:attrName>
                                          <p:attrName>ppt_y</p:attrName>
                                        </p:attrNameLst>
                                      </p:cBhvr>
                                      <p:rCtr x="0" y="-2315"/>
                                    </p:animMotion>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grpId="1" nodeType="withEffect">
                                  <p:stCondLst>
                                    <p:cond delay="0"/>
                                  </p:stCondLst>
                                  <p:childTnLst>
                                    <p:animMotion origin="layout" path="M 4.4192E-6 -0.04494 L 4.4192E-6 2.41943E-6 " pathEditMode="relative" rAng="0" ptsTypes="AA">
                                      <p:cBhvr>
                                        <p:cTn id="25" dur="500" fill="hold"/>
                                        <p:tgtEl>
                                          <p:spTgt spid="18"/>
                                        </p:tgtEl>
                                        <p:attrNameLst>
                                          <p:attrName>ppt_x</p:attrName>
                                          <p:attrName>ppt_y</p:attrName>
                                        </p:attrNameLst>
                                      </p:cBhvr>
                                      <p:rCtr x="0" y="2247"/>
                                    </p:animMotion>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decel="100000" fill="hold" grpId="1" nodeType="withEffect">
                                  <p:stCondLst>
                                    <p:cond delay="0"/>
                                  </p:stCondLst>
                                  <p:childTnLst>
                                    <p:animMotion origin="layout" path="M 4.4192E-6 -0.04494 L 4.4192E-6 2.41943E-6 " pathEditMode="relative" rAng="0" ptsTypes="AA">
                                      <p:cBhvr>
                                        <p:cTn id="30" dur="500" fill="hold"/>
                                        <p:tgtEl>
                                          <p:spTgt spid="19"/>
                                        </p:tgtEl>
                                        <p:attrNameLst>
                                          <p:attrName>ppt_x</p:attrName>
                                          <p:attrName>ppt_y</p:attrName>
                                        </p:attrNameLst>
                                      </p:cBhvr>
                                      <p:rCtr x="0" y="2247"/>
                                    </p:animMotion>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42" presetClass="path" presetSubtype="0" decel="100000" fill="hold" grpId="1" nodeType="withEffect">
                                  <p:stCondLst>
                                    <p:cond delay="0"/>
                                  </p:stCondLst>
                                  <p:childTnLst>
                                    <p:animMotion origin="layout" path="M 4.4192E-6 -0.04494 L 4.4192E-6 2.41943E-6 " pathEditMode="relative" rAng="0" ptsTypes="AA">
                                      <p:cBhvr>
                                        <p:cTn id="35" dur="500" fill="hold"/>
                                        <p:tgtEl>
                                          <p:spTgt spid="2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P spid="20" grpId="1"/>
    </p:bldLst>
  </p:timing>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 Keynote 2.potx" id="{953708A8-A6BD-49F9-B0B0-7CCD356FE80A}" vid="{02DB1F34-B830-424C-9F94-9A1F9F5341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f5af7918-bb26-484f-a7cd-b2adaeee5460">v-maxinc@microsoft.com</LastSharedByUser>
    <SharedWithUsers xmlns="f5af7918-bb26-484f-a7cd-b2adaeee5460">
      <UserInfo>
        <DisplayName>Orlagh Neary</DisplayName>
        <AccountId>29</AccountId>
        <AccountType/>
      </UserInfo>
    </SharedWithUsers>
    <LastSharedByTime xmlns="f5af7918-bb26-484f-a7cd-b2adaeee5460">2017-11-11T21:54:35+00:00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32C24380A4CB439572156724EFCE1C" ma:contentTypeVersion="6" ma:contentTypeDescription="Create a new document." ma:contentTypeScope="" ma:versionID="25e58dca1cbf56e36d42d44f5e9c6400">
  <xsd:schema xmlns:xsd="http://www.w3.org/2001/XMLSchema" xmlns:xs="http://www.w3.org/2001/XMLSchema" xmlns:p="http://schemas.microsoft.com/office/2006/metadata/properties" xmlns:ns2="ab9fb7ec-4230-4fd7-a699-de5925fe915c" xmlns:ns3="f5af7918-bb26-484f-a7cd-b2adaeee5460" targetNamespace="http://schemas.microsoft.com/office/2006/metadata/properties" ma:root="true" ma:fieldsID="4074acbacf7ee91eea6a9e7a3c70fc2e" ns2:_="" ns3:_="">
    <xsd:import namespace="ab9fb7ec-4230-4fd7-a699-de5925fe915c"/>
    <xsd:import namespace="f5af7918-bb26-484f-a7cd-b2adaeee546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9fb7ec-4230-4fd7-a699-de5925fe91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af7918-bb26-484f-a7cd-b2adaeee5460"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f5af7918-bb26-484f-a7cd-b2adaeee5460"/>
    <ds:schemaRef ds:uri="http://purl.org/dc/dcmitype/"/>
    <ds:schemaRef ds:uri="http://schemas.microsoft.com/office/infopath/2007/PartnerControls"/>
    <ds:schemaRef ds:uri="http://schemas.microsoft.com/office/2006/documentManagement/types"/>
    <ds:schemaRef ds:uri="http://purl.org/dc/elements/1.1/"/>
    <ds:schemaRef ds:uri="ab9fb7ec-4230-4fd7-a699-de5925fe915c"/>
    <ds:schemaRef ds:uri="http://www.w3.org/XML/1998/namespace"/>
  </ds:schemaRefs>
</ds:datastoreItem>
</file>

<file path=customXml/itemProps3.xml><?xml version="1.0" encoding="utf-8"?>
<ds:datastoreItem xmlns:ds="http://schemas.openxmlformats.org/officeDocument/2006/customXml" ds:itemID="{EED3074A-E985-41CA-B73A-10AC864B8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9fb7ec-4230-4fd7-a699-de5925fe915c"/>
    <ds:schemaRef ds:uri="f5af7918-bb26-484f-a7cd-b2adaeee54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TotalTime>
  <Words>2426</Words>
  <Application>Microsoft Office PowerPoint</Application>
  <PresentationFormat>Custom</PresentationFormat>
  <Paragraphs>231</Paragraphs>
  <Slides>26</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Consolas</vt:lpstr>
      <vt:lpstr>Segoe UI</vt:lpstr>
      <vt:lpstr>Segoe UI Light</vt:lpstr>
      <vt:lpstr>Segoe UI Semibold</vt:lpstr>
      <vt:lpstr>Segoe UI Semilight</vt:lpstr>
      <vt:lpstr>Wingdings</vt:lpstr>
      <vt:lpstr>Microsoft_Light_Template</vt:lpstr>
      <vt:lpstr>Office Theme</vt:lpstr>
      <vt:lpstr>PowerPoint Presentation</vt:lpstr>
      <vt:lpstr>PowerPoint Presentation</vt:lpstr>
      <vt:lpstr>Building the intelligent apps of the future</vt:lpstr>
      <vt:lpstr>What is an application  of the future?</vt:lpstr>
      <vt:lpstr>PowerPoint Presentation</vt:lpstr>
      <vt:lpstr>PowerPoint Presentation</vt:lpstr>
      <vt:lpstr>PowerPoint Presentation</vt:lpstr>
      <vt:lpstr>PowerPoint Presentation</vt:lpstr>
      <vt:lpstr>What is an application of the future?</vt:lpstr>
      <vt:lpstr>INFUSING AI</vt:lpstr>
      <vt:lpstr>PowerPoint Presentation</vt:lpstr>
      <vt:lpstr>PowerPoint Presentation</vt:lpstr>
      <vt:lpstr>NEW APP EXPERIENCES</vt:lpstr>
      <vt:lpstr>PowerPoint Presentation</vt:lpstr>
      <vt:lpstr>DATA-DRIVEN</vt:lpstr>
      <vt:lpstr>PowerPoint Presentation</vt:lpstr>
      <vt:lpstr>Machine Learning</vt:lpstr>
      <vt:lpstr>PowerPoint Presentation</vt:lpstr>
      <vt:lpstr>Tools</vt:lpstr>
      <vt:lpstr>Visual Studio Tools for AI</vt:lpstr>
      <vt:lpstr>PowerPoint Presentation</vt:lpstr>
      <vt:lpstr>Azure Machine Learning</vt:lpstr>
      <vt:lpstr>Azure IoT Edge</vt:lpstr>
      <vt:lpstr>PowerPoint Presentation</vt:lpstr>
      <vt:lpstr>Develop the apps of the future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3</cp:revision>
  <dcterms:modified xsi:type="dcterms:W3CDTF">2017-11-20T17:42:55Z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0x010100FB32C24380A4CB439572156724EFCE1C</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sejuare@microsoft.com</vt:lpwstr>
  </property>
  <property fmtid="{D5CDD505-2E9C-101B-9397-08002B2CF9AE}" pid="12" name="MSIP_Label_f42aa342-8706-4288-bd11-ebb85995028c_SetDate">
    <vt:lpwstr>2017-11-07T17:46:09.5465813Z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